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648" r:id="rId1"/>
  </p:sldMasterIdLst>
  <p:notesMasterIdLst>
    <p:notesMasterId r:id="rId48"/>
  </p:notesMasterIdLst>
  <p:sldIdLst>
    <p:sldId id="260" r:id="rId2"/>
    <p:sldId id="393" r:id="rId3"/>
    <p:sldId id="394" r:id="rId4"/>
    <p:sldId id="333" r:id="rId5"/>
    <p:sldId id="343" r:id="rId6"/>
    <p:sldId id="344" r:id="rId7"/>
    <p:sldId id="400" r:id="rId8"/>
    <p:sldId id="345" r:id="rId9"/>
    <p:sldId id="395" r:id="rId10"/>
    <p:sldId id="383" r:id="rId11"/>
    <p:sldId id="348" r:id="rId12"/>
    <p:sldId id="349" r:id="rId13"/>
    <p:sldId id="368" r:id="rId14"/>
    <p:sldId id="351" r:id="rId15"/>
    <p:sldId id="352" r:id="rId16"/>
    <p:sldId id="353" r:id="rId17"/>
    <p:sldId id="369" r:id="rId18"/>
    <p:sldId id="354" r:id="rId19"/>
    <p:sldId id="385" r:id="rId20"/>
    <p:sldId id="386" r:id="rId21"/>
    <p:sldId id="387" r:id="rId22"/>
    <p:sldId id="401" r:id="rId23"/>
    <p:sldId id="335" r:id="rId24"/>
    <p:sldId id="373" r:id="rId25"/>
    <p:sldId id="388" r:id="rId26"/>
    <p:sldId id="336" r:id="rId27"/>
    <p:sldId id="396" r:id="rId28"/>
    <p:sldId id="397" r:id="rId29"/>
    <p:sldId id="402" r:id="rId30"/>
    <p:sldId id="360" r:id="rId31"/>
    <p:sldId id="361" r:id="rId32"/>
    <p:sldId id="390" r:id="rId33"/>
    <p:sldId id="338" r:id="rId34"/>
    <p:sldId id="403" r:id="rId35"/>
    <p:sldId id="362" r:id="rId36"/>
    <p:sldId id="391" r:id="rId37"/>
    <p:sldId id="363" r:id="rId38"/>
    <p:sldId id="375" r:id="rId39"/>
    <p:sldId id="339" r:id="rId40"/>
    <p:sldId id="372" r:id="rId41"/>
    <p:sldId id="376" r:id="rId42"/>
    <p:sldId id="392" r:id="rId43"/>
    <p:sldId id="398" r:id="rId44"/>
    <p:sldId id="367" r:id="rId45"/>
    <p:sldId id="399" r:id="rId46"/>
    <p:sldId id="382" r:id="rId4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8125"/>
    <a:srgbClr val="00ABA7"/>
    <a:srgbClr val="006699"/>
    <a:srgbClr val="FFCC00"/>
    <a:srgbClr val="CFCB28"/>
    <a:srgbClr val="B4B568"/>
    <a:srgbClr val="BAB568"/>
    <a:srgbClr val="99C267"/>
    <a:srgbClr val="99CD8A"/>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02" autoAdjust="0"/>
    <p:restoredTop sz="67504" autoAdjust="0"/>
  </p:normalViewPr>
  <p:slideViewPr>
    <p:cSldViewPr snapToGrid="0">
      <p:cViewPr>
        <p:scale>
          <a:sx n="60" d="100"/>
          <a:sy n="60" d="100"/>
        </p:scale>
        <p:origin x="-1598" y="-50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58" d="100"/>
        <a:sy n="5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dirty="0"/>
          </a:p>
        </p:txBody>
      </p:sp>
      <p:sp>
        <p:nvSpPr>
          <p:cNvPr id="286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dirty="0"/>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6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dirty="0"/>
          </a:p>
        </p:txBody>
      </p:sp>
      <p:sp>
        <p:nvSpPr>
          <p:cNvPr id="286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72D5752-2E11-4952-B594-E0829483ADFF}" type="slidenum">
              <a:rPr lang="en-US" altLang="en-US"/>
              <a:pPr>
                <a:defRPr/>
              </a:pPr>
              <a:t>‹#›</a:t>
            </a:fld>
            <a:endParaRPr lang="en-US" altLang="en-US" dirty="0"/>
          </a:p>
        </p:txBody>
      </p:sp>
    </p:spTree>
    <p:extLst>
      <p:ext uri="{BB962C8B-B14F-4D97-AF65-F5344CB8AC3E}">
        <p14:creationId xmlns:p14="http://schemas.microsoft.com/office/powerpoint/2010/main" val="15485518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B2BF33E-59C4-4BF6-A96A-97DAEB3C56B8}" type="slidenum">
              <a:rPr kumimoji="0" lang="en-US" altLang="en-US" smtClean="0"/>
              <a:pPr>
                <a:spcBef>
                  <a:spcPct val="0"/>
                </a:spcBef>
              </a:pPr>
              <a:t>1</a:t>
            </a:fld>
            <a:endParaRPr kumimoji="0" lang="en-US" altLang="en-US" dirty="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761181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FFB333CE-1A94-457E-85AB-30D7B4BF8E82}" type="slidenum">
              <a:rPr kumimoji="0" lang="en-US" altLang="en-US" smtClean="0"/>
              <a:pPr>
                <a:spcBef>
                  <a:spcPct val="0"/>
                </a:spcBef>
              </a:pPr>
              <a:t>12</a:t>
            </a:fld>
            <a:endParaRPr kumimoji="0" lang="en-US" altLang="en-US" dirty="0"/>
          </a:p>
        </p:txBody>
      </p:sp>
    </p:spTree>
    <p:extLst>
      <p:ext uri="{BB962C8B-B14F-4D97-AF65-F5344CB8AC3E}">
        <p14:creationId xmlns:p14="http://schemas.microsoft.com/office/powerpoint/2010/main" val="3916227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4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5BBA8507-D7E7-42FB-A99E-F4BA4DDE614F}" type="slidenum">
              <a:rPr kumimoji="0" lang="en-US" altLang="en-US" smtClean="0"/>
              <a:pPr>
                <a:spcBef>
                  <a:spcPct val="0"/>
                </a:spcBef>
              </a:pPr>
              <a:t>13</a:t>
            </a:fld>
            <a:endParaRPr kumimoji="0" lang="en-US" altLang="en-US" dirty="0"/>
          </a:p>
        </p:txBody>
      </p:sp>
    </p:spTree>
    <p:extLst>
      <p:ext uri="{BB962C8B-B14F-4D97-AF65-F5344CB8AC3E}">
        <p14:creationId xmlns:p14="http://schemas.microsoft.com/office/powerpoint/2010/main" val="2434950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25B6884D-1CD4-4AEC-A6E3-74632104FD9D}" type="slidenum">
              <a:rPr kumimoji="0" lang="en-US" altLang="en-US" smtClean="0"/>
              <a:pPr>
                <a:spcBef>
                  <a:spcPct val="0"/>
                </a:spcBef>
              </a:pPr>
              <a:t>14</a:t>
            </a:fld>
            <a:endParaRPr kumimoji="0" lang="en-US" altLang="en-US" dirty="0"/>
          </a:p>
        </p:txBody>
      </p:sp>
    </p:spTree>
    <p:extLst>
      <p:ext uri="{BB962C8B-B14F-4D97-AF65-F5344CB8AC3E}">
        <p14:creationId xmlns:p14="http://schemas.microsoft.com/office/powerpoint/2010/main" val="777918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8D93B7E0-0AB5-4D6F-B50C-8F9F205F954F}" type="slidenum">
              <a:rPr kumimoji="0" lang="en-US" altLang="en-US" smtClean="0"/>
              <a:pPr>
                <a:spcBef>
                  <a:spcPct val="0"/>
                </a:spcBef>
              </a:pPr>
              <a:t>15</a:t>
            </a:fld>
            <a:endParaRPr kumimoji="0" lang="en-US" altLang="en-US" dirty="0"/>
          </a:p>
        </p:txBody>
      </p:sp>
    </p:spTree>
    <p:extLst>
      <p:ext uri="{BB962C8B-B14F-4D97-AF65-F5344CB8AC3E}">
        <p14:creationId xmlns:p14="http://schemas.microsoft.com/office/powerpoint/2010/main" val="407542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94A582E2-768E-4227-9C9A-9E4D00B1B059}" type="slidenum">
              <a:rPr kumimoji="0" lang="en-US" altLang="en-US" smtClean="0"/>
              <a:pPr>
                <a:spcBef>
                  <a:spcPct val="0"/>
                </a:spcBef>
              </a:pPr>
              <a:t>16</a:t>
            </a:fld>
            <a:endParaRPr kumimoji="0" lang="en-US" altLang="en-US" dirty="0"/>
          </a:p>
        </p:txBody>
      </p:sp>
    </p:spTree>
    <p:extLst>
      <p:ext uri="{BB962C8B-B14F-4D97-AF65-F5344CB8AC3E}">
        <p14:creationId xmlns:p14="http://schemas.microsoft.com/office/powerpoint/2010/main" val="315177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97F769A9-2332-48E2-8737-EDF689588C2A}" type="slidenum">
              <a:rPr kumimoji="0" lang="en-US" altLang="en-US" smtClean="0"/>
              <a:pPr>
                <a:spcBef>
                  <a:spcPct val="0"/>
                </a:spcBef>
              </a:pPr>
              <a:t>17</a:t>
            </a:fld>
            <a:endParaRPr kumimoji="0" lang="en-US" altLang="en-US" dirty="0"/>
          </a:p>
        </p:txBody>
      </p:sp>
    </p:spTree>
    <p:extLst>
      <p:ext uri="{BB962C8B-B14F-4D97-AF65-F5344CB8AC3E}">
        <p14:creationId xmlns:p14="http://schemas.microsoft.com/office/powerpoint/2010/main" val="2174400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71A813A2-D0C4-4BD9-9301-6A2AE1CC7846}" type="slidenum">
              <a:rPr kumimoji="0" lang="en-US" altLang="en-US" smtClean="0"/>
              <a:pPr>
                <a:spcBef>
                  <a:spcPct val="0"/>
                </a:spcBef>
              </a:pPr>
              <a:t>18</a:t>
            </a:fld>
            <a:endParaRPr kumimoji="0" lang="en-US" altLang="en-US" dirty="0"/>
          </a:p>
        </p:txBody>
      </p:sp>
    </p:spTree>
    <p:extLst>
      <p:ext uri="{BB962C8B-B14F-4D97-AF65-F5344CB8AC3E}">
        <p14:creationId xmlns:p14="http://schemas.microsoft.com/office/powerpoint/2010/main" val="171949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B433423B-6B53-43FE-8304-2EF3081A3164}" type="slidenum">
              <a:rPr kumimoji="0" lang="en-US" altLang="en-US" smtClean="0"/>
              <a:pPr>
                <a:spcBef>
                  <a:spcPct val="0"/>
                </a:spcBef>
              </a:pPr>
              <a:t>23</a:t>
            </a:fld>
            <a:endParaRPr kumimoji="0" lang="en-US" altLang="en-US" dirty="0"/>
          </a:p>
        </p:txBody>
      </p:sp>
    </p:spTree>
    <p:extLst>
      <p:ext uri="{BB962C8B-B14F-4D97-AF65-F5344CB8AC3E}">
        <p14:creationId xmlns:p14="http://schemas.microsoft.com/office/powerpoint/2010/main" val="816033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3065B3EC-93C0-4A75-9D10-47FB87BD34DC}" type="slidenum">
              <a:rPr kumimoji="0" lang="en-US" altLang="en-US" smtClean="0"/>
              <a:pPr>
                <a:spcBef>
                  <a:spcPct val="0"/>
                </a:spcBef>
              </a:pPr>
              <a:t>24</a:t>
            </a:fld>
            <a:endParaRPr kumimoji="0" lang="en-US" altLang="en-US" dirty="0"/>
          </a:p>
        </p:txBody>
      </p:sp>
    </p:spTree>
    <p:extLst>
      <p:ext uri="{BB962C8B-B14F-4D97-AF65-F5344CB8AC3E}">
        <p14:creationId xmlns:p14="http://schemas.microsoft.com/office/powerpoint/2010/main" val="248325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E179645E-AF54-4191-971F-1BDABA37970F}" type="slidenum">
              <a:rPr kumimoji="0" lang="en-US" altLang="en-US" smtClean="0"/>
              <a:pPr>
                <a:spcBef>
                  <a:spcPct val="0"/>
                </a:spcBef>
              </a:pPr>
              <a:t>25</a:t>
            </a:fld>
            <a:endParaRPr kumimoji="0" lang="en-US" altLang="en-US" dirty="0"/>
          </a:p>
        </p:txBody>
      </p:sp>
    </p:spTree>
    <p:extLst>
      <p:ext uri="{BB962C8B-B14F-4D97-AF65-F5344CB8AC3E}">
        <p14:creationId xmlns:p14="http://schemas.microsoft.com/office/powerpoint/2010/main" val="2214308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A08F58E7-1ED5-4CD6-A288-AB294433BB87}" type="slidenum">
              <a:rPr kumimoji="0" lang="en-US" altLang="en-US" smtClean="0"/>
              <a:pPr>
                <a:spcBef>
                  <a:spcPct val="0"/>
                </a:spcBef>
              </a:pPr>
              <a:t>3</a:t>
            </a:fld>
            <a:endParaRPr kumimoji="0" lang="en-US" altLang="en-US" dirty="0"/>
          </a:p>
        </p:txBody>
      </p:sp>
    </p:spTree>
    <p:extLst>
      <p:ext uri="{BB962C8B-B14F-4D97-AF65-F5344CB8AC3E}">
        <p14:creationId xmlns:p14="http://schemas.microsoft.com/office/powerpoint/2010/main" val="706131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5C3ED560-FF85-452B-B393-2532ADAA92C6}" type="slidenum">
              <a:rPr kumimoji="0" lang="en-US" altLang="en-US" smtClean="0"/>
              <a:pPr>
                <a:spcBef>
                  <a:spcPct val="0"/>
                </a:spcBef>
              </a:pPr>
              <a:t>26</a:t>
            </a:fld>
            <a:endParaRPr kumimoji="0" lang="en-US" altLang="en-US" dirty="0"/>
          </a:p>
        </p:txBody>
      </p:sp>
    </p:spTree>
    <p:extLst>
      <p:ext uri="{BB962C8B-B14F-4D97-AF65-F5344CB8AC3E}">
        <p14:creationId xmlns:p14="http://schemas.microsoft.com/office/powerpoint/2010/main" val="739257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5C3ED560-FF85-452B-B393-2532ADAA92C6}" type="slidenum">
              <a:rPr kumimoji="0" lang="en-US" altLang="en-US" smtClean="0"/>
              <a:pPr>
                <a:spcBef>
                  <a:spcPct val="0"/>
                </a:spcBef>
              </a:pPr>
              <a:t>27</a:t>
            </a:fld>
            <a:endParaRPr kumimoji="0" lang="en-US" altLang="en-US" dirty="0"/>
          </a:p>
        </p:txBody>
      </p:sp>
    </p:spTree>
    <p:extLst>
      <p:ext uri="{BB962C8B-B14F-4D97-AF65-F5344CB8AC3E}">
        <p14:creationId xmlns:p14="http://schemas.microsoft.com/office/powerpoint/2010/main" val="2967273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35DECA20-DA4A-4B11-BB9E-5CE471803CBB}" type="slidenum">
              <a:rPr kumimoji="0" lang="en-US" altLang="en-US" smtClean="0"/>
              <a:pPr>
                <a:spcBef>
                  <a:spcPct val="0"/>
                </a:spcBef>
              </a:pPr>
              <a:t>30</a:t>
            </a:fld>
            <a:endParaRPr kumimoji="0" lang="en-US" altLang="en-US" dirty="0"/>
          </a:p>
        </p:txBody>
      </p:sp>
    </p:spTree>
    <p:extLst>
      <p:ext uri="{BB962C8B-B14F-4D97-AF65-F5344CB8AC3E}">
        <p14:creationId xmlns:p14="http://schemas.microsoft.com/office/powerpoint/2010/main" val="1541928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1FCD846A-9E34-4412-935C-E2F0AB3C26AE}" type="slidenum">
              <a:rPr kumimoji="0" lang="en-US" altLang="en-US" smtClean="0"/>
              <a:pPr>
                <a:spcBef>
                  <a:spcPct val="0"/>
                </a:spcBef>
              </a:pPr>
              <a:t>31</a:t>
            </a:fld>
            <a:endParaRPr kumimoji="0" lang="en-US" altLang="en-US" dirty="0"/>
          </a:p>
        </p:txBody>
      </p:sp>
    </p:spTree>
    <p:extLst>
      <p:ext uri="{BB962C8B-B14F-4D97-AF65-F5344CB8AC3E}">
        <p14:creationId xmlns:p14="http://schemas.microsoft.com/office/powerpoint/2010/main" val="2856364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1FCD846A-9E34-4412-935C-E2F0AB3C26AE}" type="slidenum">
              <a:rPr kumimoji="0" lang="en-US" altLang="en-US" smtClean="0"/>
              <a:pPr>
                <a:spcBef>
                  <a:spcPct val="0"/>
                </a:spcBef>
              </a:pPr>
              <a:t>32</a:t>
            </a:fld>
            <a:endParaRPr kumimoji="0" lang="en-US" altLang="en-US" dirty="0"/>
          </a:p>
        </p:txBody>
      </p:sp>
    </p:spTree>
    <p:extLst>
      <p:ext uri="{BB962C8B-B14F-4D97-AF65-F5344CB8AC3E}">
        <p14:creationId xmlns:p14="http://schemas.microsoft.com/office/powerpoint/2010/main" val="4061251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80B8A9B3-F584-4AE1-A79F-7A695C1287D3}" type="slidenum">
              <a:rPr kumimoji="0" lang="en-US" altLang="en-US" smtClean="0"/>
              <a:pPr>
                <a:spcBef>
                  <a:spcPct val="0"/>
                </a:spcBef>
              </a:pPr>
              <a:t>33</a:t>
            </a:fld>
            <a:endParaRPr kumimoji="0" lang="en-US" altLang="en-US" dirty="0"/>
          </a:p>
        </p:txBody>
      </p:sp>
    </p:spTree>
    <p:extLst>
      <p:ext uri="{BB962C8B-B14F-4D97-AF65-F5344CB8AC3E}">
        <p14:creationId xmlns:p14="http://schemas.microsoft.com/office/powerpoint/2010/main" val="4050486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80B8A9B3-F584-4AE1-A79F-7A695C1287D3}" type="slidenum">
              <a:rPr kumimoji="0" lang="en-US" altLang="en-US" smtClean="0"/>
              <a:pPr>
                <a:spcBef>
                  <a:spcPct val="0"/>
                </a:spcBef>
              </a:pPr>
              <a:t>34</a:t>
            </a:fld>
            <a:endParaRPr kumimoji="0" lang="en-US" altLang="en-US" dirty="0"/>
          </a:p>
        </p:txBody>
      </p:sp>
    </p:spTree>
    <p:extLst>
      <p:ext uri="{BB962C8B-B14F-4D97-AF65-F5344CB8AC3E}">
        <p14:creationId xmlns:p14="http://schemas.microsoft.com/office/powerpoint/2010/main" val="2526021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ACF6EC72-BDD2-43D8-A96B-021960D312C8}" type="slidenum">
              <a:rPr kumimoji="0" lang="en-US" altLang="en-US" smtClean="0"/>
              <a:pPr>
                <a:spcBef>
                  <a:spcPct val="0"/>
                </a:spcBef>
              </a:pPr>
              <a:t>35</a:t>
            </a:fld>
            <a:endParaRPr kumimoji="0" lang="en-US" altLang="en-US" dirty="0"/>
          </a:p>
        </p:txBody>
      </p:sp>
    </p:spTree>
    <p:extLst>
      <p:ext uri="{BB962C8B-B14F-4D97-AF65-F5344CB8AC3E}">
        <p14:creationId xmlns:p14="http://schemas.microsoft.com/office/powerpoint/2010/main" val="2463778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ACF6EC72-BDD2-43D8-A96B-021960D312C8}" type="slidenum">
              <a:rPr kumimoji="0" lang="en-US" altLang="en-US" smtClean="0"/>
              <a:pPr>
                <a:spcBef>
                  <a:spcPct val="0"/>
                </a:spcBef>
              </a:pPr>
              <a:t>36</a:t>
            </a:fld>
            <a:endParaRPr kumimoji="0" lang="en-US" altLang="en-US" dirty="0"/>
          </a:p>
        </p:txBody>
      </p:sp>
    </p:spTree>
    <p:extLst>
      <p:ext uri="{BB962C8B-B14F-4D97-AF65-F5344CB8AC3E}">
        <p14:creationId xmlns:p14="http://schemas.microsoft.com/office/powerpoint/2010/main" val="64908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3630B022-8CF6-4AA0-AD0B-31BF1FA48551}" type="slidenum">
              <a:rPr kumimoji="0" lang="en-US" altLang="en-US" smtClean="0"/>
              <a:pPr>
                <a:spcBef>
                  <a:spcPct val="0"/>
                </a:spcBef>
              </a:pPr>
              <a:t>37</a:t>
            </a:fld>
            <a:endParaRPr kumimoji="0" lang="en-US" altLang="en-US" dirty="0"/>
          </a:p>
        </p:txBody>
      </p:sp>
    </p:spTree>
    <p:extLst>
      <p:ext uri="{BB962C8B-B14F-4D97-AF65-F5344CB8AC3E}">
        <p14:creationId xmlns:p14="http://schemas.microsoft.com/office/powerpoint/2010/main" val="3305311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A08F58E7-1ED5-4CD6-A288-AB294433BB87}" type="slidenum">
              <a:rPr kumimoji="0" lang="en-US" altLang="en-US" smtClean="0"/>
              <a:pPr>
                <a:spcBef>
                  <a:spcPct val="0"/>
                </a:spcBef>
              </a:pPr>
              <a:t>4</a:t>
            </a:fld>
            <a:endParaRPr kumimoji="0" lang="en-US" altLang="en-US" dirty="0"/>
          </a:p>
        </p:txBody>
      </p:sp>
    </p:spTree>
    <p:extLst>
      <p:ext uri="{BB962C8B-B14F-4D97-AF65-F5344CB8AC3E}">
        <p14:creationId xmlns:p14="http://schemas.microsoft.com/office/powerpoint/2010/main" val="991794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F8036AF5-DA89-4648-8846-3DD05777137D}" type="slidenum">
              <a:rPr kumimoji="0" lang="en-US" altLang="en-US" smtClean="0"/>
              <a:pPr>
                <a:spcBef>
                  <a:spcPct val="0"/>
                </a:spcBef>
              </a:pPr>
              <a:t>39</a:t>
            </a:fld>
            <a:endParaRPr kumimoji="0" lang="en-US" altLang="en-US" dirty="0"/>
          </a:p>
        </p:txBody>
      </p:sp>
    </p:spTree>
    <p:extLst>
      <p:ext uri="{BB962C8B-B14F-4D97-AF65-F5344CB8AC3E}">
        <p14:creationId xmlns:p14="http://schemas.microsoft.com/office/powerpoint/2010/main" val="20971255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752EA1ED-5032-4281-B241-14CB55DD2811}" type="slidenum">
              <a:rPr kumimoji="0" lang="en-US" altLang="en-US" smtClean="0"/>
              <a:pPr>
                <a:spcBef>
                  <a:spcPct val="0"/>
                </a:spcBef>
              </a:pPr>
              <a:t>40</a:t>
            </a:fld>
            <a:endParaRPr kumimoji="0" lang="en-US" altLang="en-US" dirty="0"/>
          </a:p>
        </p:txBody>
      </p:sp>
    </p:spTree>
    <p:extLst>
      <p:ext uri="{BB962C8B-B14F-4D97-AF65-F5344CB8AC3E}">
        <p14:creationId xmlns:p14="http://schemas.microsoft.com/office/powerpoint/2010/main" val="2317315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9A3247B3-E915-43A7-A26D-1C92DCBFB7E1}" type="slidenum">
              <a:rPr kumimoji="0" lang="en-US" altLang="en-US" smtClean="0"/>
              <a:pPr>
                <a:spcBef>
                  <a:spcPct val="0"/>
                </a:spcBef>
              </a:pPr>
              <a:t>41</a:t>
            </a:fld>
            <a:endParaRPr kumimoji="0" lang="en-US" altLang="en-US" dirty="0"/>
          </a:p>
        </p:txBody>
      </p:sp>
    </p:spTree>
    <p:extLst>
      <p:ext uri="{BB962C8B-B14F-4D97-AF65-F5344CB8AC3E}">
        <p14:creationId xmlns:p14="http://schemas.microsoft.com/office/powerpoint/2010/main" val="2203849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9A3247B3-E915-43A7-A26D-1C92DCBFB7E1}" type="slidenum">
              <a:rPr kumimoji="0" lang="en-US" altLang="en-US" smtClean="0"/>
              <a:pPr>
                <a:spcBef>
                  <a:spcPct val="0"/>
                </a:spcBef>
              </a:pPr>
              <a:t>42</a:t>
            </a:fld>
            <a:endParaRPr kumimoji="0" lang="en-US" altLang="en-US" dirty="0"/>
          </a:p>
        </p:txBody>
      </p:sp>
    </p:spTree>
    <p:extLst>
      <p:ext uri="{BB962C8B-B14F-4D97-AF65-F5344CB8AC3E}">
        <p14:creationId xmlns:p14="http://schemas.microsoft.com/office/powerpoint/2010/main" val="2286942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F1E1E6E4-9462-4A47-BBC2-433863B7216E}" type="slidenum">
              <a:rPr kumimoji="0" lang="en-US" altLang="en-US" smtClean="0"/>
              <a:pPr>
                <a:spcBef>
                  <a:spcPct val="0"/>
                </a:spcBef>
              </a:pPr>
              <a:t>44</a:t>
            </a:fld>
            <a:endParaRPr kumimoji="0" lang="en-US" altLang="en-US" dirty="0"/>
          </a:p>
        </p:txBody>
      </p:sp>
    </p:spTree>
    <p:extLst>
      <p:ext uri="{BB962C8B-B14F-4D97-AF65-F5344CB8AC3E}">
        <p14:creationId xmlns:p14="http://schemas.microsoft.com/office/powerpoint/2010/main" val="1194544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EC195B13-9968-45B7-8F78-259DCA12A79A}" type="slidenum">
              <a:rPr kumimoji="0" lang="en-US" altLang="en-US" smtClean="0"/>
              <a:pPr>
                <a:spcBef>
                  <a:spcPct val="0"/>
                </a:spcBef>
              </a:pPr>
              <a:t>5</a:t>
            </a:fld>
            <a:endParaRPr kumimoji="0" lang="en-US" altLang="en-US" dirty="0"/>
          </a:p>
        </p:txBody>
      </p:sp>
    </p:spTree>
    <p:extLst>
      <p:ext uri="{BB962C8B-B14F-4D97-AF65-F5344CB8AC3E}">
        <p14:creationId xmlns:p14="http://schemas.microsoft.com/office/powerpoint/2010/main" val="2520584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C3EA82B-E382-44C4-A22B-4EECE055BB69}" type="slidenum">
              <a:rPr kumimoji="0" lang="en-US" altLang="en-US" smtClean="0"/>
              <a:pPr>
                <a:spcBef>
                  <a:spcPct val="0"/>
                </a:spcBef>
              </a:pPr>
              <a:t>6</a:t>
            </a:fld>
            <a:endParaRPr kumimoji="0" lang="en-US" altLang="en-US" dirty="0"/>
          </a:p>
        </p:txBody>
      </p:sp>
    </p:spTree>
    <p:extLst>
      <p:ext uri="{BB962C8B-B14F-4D97-AF65-F5344CB8AC3E}">
        <p14:creationId xmlns:p14="http://schemas.microsoft.com/office/powerpoint/2010/main" val="1646304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C3EA82B-E382-44C4-A22B-4EECE055BB69}" type="slidenum">
              <a:rPr kumimoji="0" lang="en-US" altLang="en-US" smtClean="0"/>
              <a:pPr>
                <a:spcBef>
                  <a:spcPct val="0"/>
                </a:spcBef>
              </a:pPr>
              <a:t>7</a:t>
            </a:fld>
            <a:endParaRPr kumimoji="0" lang="en-US" altLang="en-US" dirty="0"/>
          </a:p>
        </p:txBody>
      </p:sp>
    </p:spTree>
    <p:extLst>
      <p:ext uri="{BB962C8B-B14F-4D97-AF65-F5344CB8AC3E}">
        <p14:creationId xmlns:p14="http://schemas.microsoft.com/office/powerpoint/2010/main" val="1884906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6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85938818-1F67-4B74-9DF2-576199B185B1}" type="slidenum">
              <a:rPr kumimoji="0" lang="en-US" altLang="en-US" smtClean="0"/>
              <a:pPr>
                <a:spcBef>
                  <a:spcPct val="0"/>
                </a:spcBef>
              </a:pPr>
              <a:t>8</a:t>
            </a:fld>
            <a:endParaRPr kumimoji="0" lang="en-US" altLang="en-US" dirty="0"/>
          </a:p>
        </p:txBody>
      </p:sp>
    </p:spTree>
    <p:extLst>
      <p:ext uri="{BB962C8B-B14F-4D97-AF65-F5344CB8AC3E}">
        <p14:creationId xmlns:p14="http://schemas.microsoft.com/office/powerpoint/2010/main" val="74881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8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8E4E00B7-4D98-4AB4-AE66-E4E22702126E}" type="slidenum">
              <a:rPr kumimoji="0" lang="en-US" altLang="en-US" smtClean="0"/>
              <a:pPr>
                <a:spcBef>
                  <a:spcPct val="0"/>
                </a:spcBef>
              </a:pPr>
              <a:t>10</a:t>
            </a:fld>
            <a:endParaRPr kumimoji="0" lang="en-US" altLang="en-US" dirty="0"/>
          </a:p>
        </p:txBody>
      </p:sp>
    </p:spTree>
    <p:extLst>
      <p:ext uri="{BB962C8B-B14F-4D97-AF65-F5344CB8AC3E}">
        <p14:creationId xmlns:p14="http://schemas.microsoft.com/office/powerpoint/2010/main" val="1106741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0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04F3638E-E2C5-486D-B86A-770F8A700D81}" type="slidenum">
              <a:rPr kumimoji="0" lang="en-US" altLang="en-US" smtClean="0"/>
              <a:pPr>
                <a:spcBef>
                  <a:spcPct val="0"/>
                </a:spcBef>
              </a:pPr>
              <a:t>11</a:t>
            </a:fld>
            <a:endParaRPr kumimoji="0" lang="en-US" altLang="en-US" dirty="0"/>
          </a:p>
        </p:txBody>
      </p:sp>
    </p:spTree>
    <p:extLst>
      <p:ext uri="{BB962C8B-B14F-4D97-AF65-F5344CB8AC3E}">
        <p14:creationId xmlns:p14="http://schemas.microsoft.com/office/powerpoint/2010/main" val="14735142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3" name="Rectangle 2"/>
          <p:cNvSpPr/>
          <p:nvPr userDrawn="1"/>
        </p:nvSpPr>
        <p:spPr>
          <a:xfrm>
            <a:off x="-9939" y="1600200"/>
            <a:ext cx="9144000" cy="11430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 name="TextBox 4"/>
          <p:cNvSpPr txBox="1">
            <a:spLocks noChangeArrowheads="1"/>
          </p:cNvSpPr>
          <p:nvPr userDrawn="1"/>
        </p:nvSpPr>
        <p:spPr bwMode="auto">
          <a:xfrm>
            <a:off x="5230810" y="1768496"/>
            <a:ext cx="330358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1200" cap="none" spc="0" normalizeH="0" baseline="0" noProof="0" dirty="0">
                <a:ln>
                  <a:noFill/>
                </a:ln>
                <a:solidFill>
                  <a:srgbClr val="FFFFFF"/>
                </a:solidFill>
                <a:effectLst/>
                <a:uLnTx/>
                <a:uFillTx/>
                <a:latin typeface="Franklin Gothic Medium" panose="020B0603020102020204" pitchFamily="34" charset="0"/>
                <a:ea typeface="DINPro-CondBlack"/>
                <a:cs typeface="DINPro-CondBlack"/>
              </a:rPr>
              <a:t>11</a:t>
            </a:r>
          </a:p>
        </p:txBody>
      </p:sp>
      <p:sp>
        <p:nvSpPr>
          <p:cNvPr id="9" name="Title 1" hidden="1"/>
          <p:cNvSpPr>
            <a:spLocks noGrp="1"/>
          </p:cNvSpPr>
          <p:nvPr>
            <p:ph type="title"/>
          </p:nvPr>
        </p:nvSpPr>
        <p:spPr>
          <a:xfrm>
            <a:off x="525463" y="3175"/>
            <a:ext cx="8229600" cy="1143000"/>
          </a:xfrm>
        </p:spPr>
        <p:txBody>
          <a:bodyPr/>
          <a:lstStyle>
            <a:lvl1pPr algn="l">
              <a:defRPr baseline="0"/>
            </a:lvl1pPr>
          </a:lstStyle>
          <a:p>
            <a:r>
              <a:rPr lang="en-US" altLang="en-US"/>
              <a:t>Click to edit Master title style</a:t>
            </a:r>
            <a:endParaRPr lang="en-US" alt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621" y="645912"/>
            <a:ext cx="4291840" cy="5485139"/>
          </a:xfrm>
          <a:prstGeom prst="rect">
            <a:avLst/>
          </a:prstGeom>
        </p:spPr>
      </p:pic>
      <p:sp>
        <p:nvSpPr>
          <p:cNvPr id="12" name="Rectangle 11"/>
          <p:cNvSpPr/>
          <p:nvPr userDrawn="1"/>
        </p:nvSpPr>
        <p:spPr>
          <a:xfrm>
            <a:off x="1302266" y="6402213"/>
            <a:ext cx="6672793" cy="40011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2" name="Rectangle 1"/>
          <p:cNvSpPr/>
          <p:nvPr userDrawn="1"/>
        </p:nvSpPr>
        <p:spPr>
          <a:xfrm>
            <a:off x="5230810" y="3138956"/>
            <a:ext cx="356540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2"/>
                </a:solidFill>
                <a:effectLst/>
                <a:uLnTx/>
                <a:uFillTx/>
                <a:latin typeface="Franklin Gothic Medium" panose="020B0603020102020204" pitchFamily="34" charset="0"/>
              </a:rPr>
              <a:t>Enterprise Systems</a:t>
            </a:r>
          </a:p>
        </p:txBody>
      </p:sp>
    </p:spTree>
    <p:extLst>
      <p:ext uri="{BB962C8B-B14F-4D97-AF65-F5344CB8AC3E}">
        <p14:creationId xmlns:p14="http://schemas.microsoft.com/office/powerpoint/2010/main" val="3278321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914750" y="-1356127"/>
            <a:ext cx="7284252" cy="9144001"/>
          </a:xfrm>
          <a:prstGeom prst="rect">
            <a:avLst/>
          </a:prstGeom>
        </p:spPr>
      </p:pic>
      <p:sp>
        <p:nvSpPr>
          <p:cNvPr id="5"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endPar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8" name="Footer Placeholder 1"/>
          <p:cNvSpPr txBox="1">
            <a:spLocks/>
          </p:cNvSpPr>
          <p:nvPr userDrawn="1"/>
        </p:nvSpPr>
        <p:spPr>
          <a:xfrm>
            <a:off x="1279826" y="6542081"/>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14" name="Rectangle 13"/>
          <p:cNvSpPr/>
          <p:nvPr userDrawn="1"/>
        </p:nvSpPr>
        <p:spPr>
          <a:xfrm>
            <a:off x="-15123" y="271240"/>
            <a:ext cx="9144000" cy="11430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Title 1"/>
          <p:cNvSpPr>
            <a:spLocks noGrp="1"/>
          </p:cNvSpPr>
          <p:nvPr>
            <p:ph type="title"/>
          </p:nvPr>
        </p:nvSpPr>
        <p:spPr>
          <a:xfrm>
            <a:off x="525764" y="457201"/>
            <a:ext cx="8229600" cy="881752"/>
          </a:xfrm>
        </p:spPr>
        <p:txBody>
          <a:bodyPr>
            <a:normAutofit/>
          </a:bodyPr>
          <a:lstStyle>
            <a:lvl1pPr algn="l">
              <a:defRPr sz="3200" b="1" baseline="0">
                <a:solidFill>
                  <a:schemeClr val="bg1"/>
                </a:solidFill>
                <a:latin typeface="Folio Std Medium"/>
                <a:cs typeface="Folio Std Medium"/>
              </a:defRPr>
            </a:lvl1pPr>
          </a:lstStyle>
          <a:p>
            <a:r>
              <a:rPr lang="en-US" dirty="0"/>
              <a:t>Click to edit Master title style</a:t>
            </a:r>
          </a:p>
        </p:txBody>
      </p:sp>
      <p:sp>
        <p:nvSpPr>
          <p:cNvPr id="3" name="Content Placeholder 2"/>
          <p:cNvSpPr>
            <a:spLocks noGrp="1"/>
          </p:cNvSpPr>
          <p:nvPr>
            <p:ph idx="1"/>
          </p:nvPr>
        </p:nvSpPr>
        <p:spPr>
          <a:xfrm>
            <a:off x="994500" y="1652575"/>
            <a:ext cx="7821824" cy="4022416"/>
          </a:xfrm>
        </p:spPr>
        <p:txBody>
          <a:bodyPr/>
          <a:lstStyle>
            <a:lvl1pPr marL="342900" indent="-342900">
              <a:lnSpc>
                <a:spcPct val="90000"/>
              </a:lnSpc>
              <a:buClr>
                <a:schemeClr val="tx2"/>
              </a:buClr>
              <a:buFont typeface="Arial" charset="0"/>
              <a:buChar char="•"/>
              <a:defRPr baseline="0">
                <a:solidFill>
                  <a:schemeClr val="tx2"/>
                </a:solidFill>
                <a:latin typeface="Folio Std Medium" charset="0"/>
              </a:defRPr>
            </a:lvl1pPr>
            <a:lvl2pPr marL="640080" indent="-274320">
              <a:lnSpc>
                <a:spcPct val="90000"/>
              </a:lnSpc>
              <a:buClr>
                <a:schemeClr val="tx2"/>
              </a:buClr>
              <a:buSzPct val="80000"/>
              <a:buFont typeface="Arial" charset="0"/>
              <a:buChar char="•"/>
              <a:defRPr b="0" i="0" baseline="0">
                <a:solidFill>
                  <a:schemeClr val="tx2"/>
                </a:solidFill>
                <a:latin typeface="Folio Std Light" charset="0"/>
              </a:defRPr>
            </a:lvl2pPr>
            <a:lvl3pPr marL="960120" indent="-320040">
              <a:lnSpc>
                <a:spcPct val="90000"/>
              </a:lnSpc>
              <a:buClr>
                <a:schemeClr val="tx2"/>
              </a:buClr>
              <a:buSzPct val="80000"/>
              <a:buFont typeface="Arial" panose="020B0604020202020204" pitchFamily="34" charset="0"/>
              <a:buChar char="•"/>
              <a:defRPr sz="2800" i="0" baseline="0">
                <a:solidFill>
                  <a:schemeClr val="tx2"/>
                </a:solidFill>
                <a:latin typeface="Folio Std Light" charset="0"/>
              </a:defRPr>
            </a:lvl3pPr>
            <a:lvl4pPr marL="1234440" indent="-228600">
              <a:lnSpc>
                <a:spcPct val="90000"/>
              </a:lnSpc>
              <a:buClr>
                <a:schemeClr val="tx1"/>
              </a:buClr>
              <a:buSzPct val="79000"/>
              <a:buFont typeface="Arial" panose="020B0604020202020204" pitchFamily="34" charset="0"/>
              <a:buChar char="•"/>
              <a:defRPr sz="2400" i="0" baseline="0">
                <a:solidFill>
                  <a:schemeClr val="tx2"/>
                </a:solidFill>
                <a:latin typeface="Folio Std Light" charset="0"/>
              </a:defRPr>
            </a:lvl4pPr>
            <a:lvl5pPr marL="1508760" indent="-228600">
              <a:buClr>
                <a:schemeClr val="tx1"/>
              </a:buClr>
              <a:buSzPct val="79000"/>
              <a:buFont typeface="Arial" panose="020B0604020202020204" pitchFamily="34" charset="0"/>
              <a:buChar char="•"/>
              <a:defRPr i="0" baseline="0">
                <a:solidFill>
                  <a:schemeClr val="tx2"/>
                </a:solidFill>
                <a:latin typeface="Folio Std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711BE30-F6B7-41BA-9B5E-8D0952562DE9}"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543068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14" name="Rectangle 13"/>
          <p:cNvSpPr/>
          <p:nvPr userDrawn="1"/>
        </p:nvSpPr>
        <p:spPr>
          <a:xfrm>
            <a:off x="-15123" y="381000"/>
            <a:ext cx="9144000" cy="5842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Rectangle 14"/>
          <p:cNvSpPr/>
          <p:nvPr userDrawn="1"/>
        </p:nvSpPr>
        <p:spPr>
          <a:xfrm>
            <a:off x="-15123" y="381000"/>
            <a:ext cx="2042706" cy="584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Title 1"/>
          <p:cNvSpPr txBox="1">
            <a:spLocks/>
          </p:cNvSpPr>
          <p:nvPr userDrawn="1"/>
        </p:nvSpPr>
        <p:spPr bwMode="auto">
          <a:xfrm>
            <a:off x="228600" y="439199"/>
            <a:ext cx="7008063" cy="9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280160" indent="-1280160" algn="l" defTabSz="457200" rtl="0" eaLnBrk="0" fontAlgn="base" hangingPunct="0">
              <a:spcBef>
                <a:spcPct val="0"/>
              </a:spcBef>
              <a:spcAft>
                <a:spcPct val="0"/>
              </a:spcAft>
              <a:defRPr sz="2800" b="0" kern="1200" cap="none" spc="0" baseline="0">
                <a:ln w="0"/>
                <a:solidFill>
                  <a:schemeClr val="bg1"/>
                </a:solidFill>
                <a:effectLst>
                  <a:outerShdw blurRad="38100" dist="19050" dir="2700000" algn="tl" rotWithShape="0">
                    <a:schemeClr val="dk1">
                      <a:alpha val="40000"/>
                    </a:schemeClr>
                  </a:outerShdw>
                </a:effectLst>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1280160" marR="0" lvl="0" indent="-1280160" algn="l" defTabSz="4572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w="0"/>
                <a:solidFill>
                  <a:srgbClr val="FFFFFF"/>
                </a:solidFill>
                <a:effectLst>
                  <a:outerShdw blurRad="38100" dist="19050" dir="2700000" algn="tl" rotWithShape="0">
                    <a:srgbClr val="618097">
                      <a:alpha val="40000"/>
                    </a:srgbClr>
                  </a:outerShdw>
                </a:effectLst>
                <a:uLnTx/>
                <a:uFillTx/>
                <a:latin typeface="Folio Std Medium" charset="0"/>
                <a:ea typeface="+mj-ea"/>
                <a:cs typeface="Franklin Gothic Medium"/>
              </a:rPr>
              <a:t>Exhibit</a:t>
            </a:r>
          </a:p>
        </p:txBody>
      </p:sp>
      <p:sp>
        <p:nvSpPr>
          <p:cNvPr id="7" name="Footer Placeholder 1"/>
          <p:cNvSpPr txBox="1">
            <a:spLocks/>
          </p:cNvSpPr>
          <p:nvPr userDrawn="1"/>
        </p:nvSpPr>
        <p:spPr>
          <a:xfrm>
            <a:off x="1289049"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9"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0"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1"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F46A02-5E75-4C48-8D4F-C9D06E623B32}"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2" name="Content Placeholder 2" descr="The image shows George Washington on a horse. Surrounding him are soldiers on  horses. And there are soldiers, walking, on the right side of the image. There is snow all over the ground. &#10;"/>
          <p:cNvSpPr>
            <a:spLocks noGrp="1"/>
          </p:cNvSpPr>
          <p:nvPr>
            <p:ph idx="1"/>
          </p:nvPr>
        </p:nvSpPr>
        <p:spPr>
          <a:xfrm>
            <a:off x="993775" y="1533525"/>
            <a:ext cx="7823200" cy="4227513"/>
          </a:xfrm>
        </p:spPr>
        <p:txBody>
          <a:bodyPr/>
          <a:lstStyle>
            <a:lvl1pPr marL="0" marR="0" indent="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baseline="0">
                <a:solidFill>
                  <a:schemeClr val="tx2"/>
                </a:solidFill>
                <a:latin typeface="Folio Std Medium" charset="0"/>
              </a:defRPr>
            </a:lvl1pPr>
          </a:lstStyle>
          <a:p>
            <a:endParaRPr lang="en-US" altLang="en-US" dirty="0"/>
          </a:p>
        </p:txBody>
      </p:sp>
      <p:sp>
        <p:nvSpPr>
          <p:cNvPr id="17" name="Title 1"/>
          <p:cNvSpPr>
            <a:spLocks noGrp="1"/>
          </p:cNvSpPr>
          <p:nvPr>
            <p:ph type="title"/>
          </p:nvPr>
        </p:nvSpPr>
        <p:spPr>
          <a:xfrm>
            <a:off x="2027583" y="464599"/>
            <a:ext cx="6809280" cy="983201"/>
          </a:xfrm>
        </p:spPr>
        <p:txBody>
          <a:bodyPr anchor="t">
            <a:normAutofit/>
          </a:bodyPr>
          <a:lstStyle>
            <a:lvl1pPr marL="1280160" indent="-1280160" algn="l">
              <a:defRPr sz="2800" b="1" cap="none" spc="0" baseline="0">
                <a:ln w="0"/>
                <a:solidFill>
                  <a:schemeClr val="bg1"/>
                </a:solidFill>
                <a:effectLst>
                  <a:outerShdw blurRad="38100" dist="19050" dir="2700000" algn="tl" rotWithShape="0">
                    <a:schemeClr val="dk1">
                      <a:alpha val="40000"/>
                    </a:schemeClr>
                  </a:outerShdw>
                </a:effectLst>
                <a:latin typeface="Folio Std Medium" charset="0"/>
                <a:cs typeface="Franklin Gothic Medium"/>
              </a:defRPr>
            </a:lvl1pPr>
          </a:lstStyle>
          <a:p>
            <a:r>
              <a:rPr lang="en-US" dirty="0"/>
              <a:t>Click to edit Master title style</a:t>
            </a:r>
          </a:p>
        </p:txBody>
      </p:sp>
    </p:spTree>
    <p:extLst>
      <p:ext uri="{BB962C8B-B14F-4D97-AF65-F5344CB8AC3E}">
        <p14:creationId xmlns:p14="http://schemas.microsoft.com/office/powerpoint/2010/main" val="784495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7"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9"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0"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1"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6C0AF5B-E16F-46C5-8988-DDAC7BD46335}"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3" name="Rectangle 12"/>
          <p:cNvSpPr/>
          <p:nvPr userDrawn="1"/>
        </p:nvSpPr>
        <p:spPr>
          <a:xfrm>
            <a:off x="-15124" y="380999"/>
            <a:ext cx="9159123" cy="1018023"/>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Rectangle 15"/>
          <p:cNvSpPr/>
          <p:nvPr userDrawn="1"/>
        </p:nvSpPr>
        <p:spPr>
          <a:xfrm>
            <a:off x="-15123" y="381000"/>
            <a:ext cx="2029453" cy="1018022"/>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Title 1"/>
          <p:cNvSpPr txBox="1">
            <a:spLocks/>
          </p:cNvSpPr>
          <p:nvPr userDrawn="1"/>
        </p:nvSpPr>
        <p:spPr bwMode="auto">
          <a:xfrm>
            <a:off x="228600" y="439199"/>
            <a:ext cx="7008063" cy="9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280160" indent="-1280160" algn="l" defTabSz="457200" rtl="0" eaLnBrk="0" fontAlgn="base" hangingPunct="0">
              <a:spcBef>
                <a:spcPct val="0"/>
              </a:spcBef>
              <a:spcAft>
                <a:spcPct val="0"/>
              </a:spcAft>
              <a:defRPr sz="2800" b="0" kern="1200" cap="none" spc="0" baseline="0">
                <a:ln w="0"/>
                <a:solidFill>
                  <a:schemeClr val="bg1"/>
                </a:solidFill>
                <a:effectLst>
                  <a:outerShdw blurRad="38100" dist="19050" dir="2700000" algn="tl" rotWithShape="0">
                    <a:schemeClr val="dk1">
                      <a:alpha val="40000"/>
                    </a:schemeClr>
                  </a:outerShdw>
                </a:effectLst>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1280160" marR="0" lvl="0" indent="-1280160" algn="l" defTabSz="4572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w="0"/>
                <a:solidFill>
                  <a:srgbClr val="FFFFFF"/>
                </a:solidFill>
                <a:effectLst>
                  <a:outerShdw blurRad="38100" dist="19050" dir="2700000" algn="tl" rotWithShape="0">
                    <a:srgbClr val="618097">
                      <a:alpha val="40000"/>
                    </a:srgbClr>
                  </a:outerShdw>
                </a:effectLst>
                <a:uLnTx/>
                <a:uFillTx/>
                <a:latin typeface="Folio Std Medium" charset="0"/>
                <a:ea typeface="+mj-ea"/>
                <a:cs typeface="Franklin Gothic Medium"/>
              </a:rPr>
              <a:t>Exhibit</a:t>
            </a:r>
          </a:p>
        </p:txBody>
      </p:sp>
      <p:sp>
        <p:nvSpPr>
          <p:cNvPr id="15" name="Title 1"/>
          <p:cNvSpPr>
            <a:spLocks noGrp="1"/>
          </p:cNvSpPr>
          <p:nvPr>
            <p:ph type="title"/>
          </p:nvPr>
        </p:nvSpPr>
        <p:spPr>
          <a:xfrm>
            <a:off x="2014330" y="464599"/>
            <a:ext cx="6822534" cy="983201"/>
          </a:xfrm>
        </p:spPr>
        <p:txBody>
          <a:bodyPr anchor="t">
            <a:normAutofit/>
          </a:bodyPr>
          <a:lstStyle>
            <a:lvl1pPr marL="1280160" indent="-1280160" algn="l">
              <a:defRPr sz="2800" b="1" cap="none" spc="0" baseline="0">
                <a:ln w="0"/>
                <a:solidFill>
                  <a:schemeClr val="bg1"/>
                </a:solidFill>
                <a:effectLst>
                  <a:outerShdw blurRad="38100" dist="19050" dir="2700000" algn="tl" rotWithShape="0">
                    <a:schemeClr val="dk1">
                      <a:alpha val="40000"/>
                    </a:schemeClr>
                  </a:outerShdw>
                </a:effectLst>
                <a:latin typeface="Folio Std Medium" charset="0"/>
                <a:cs typeface="Franklin Gothic Medium"/>
              </a:defRPr>
            </a:lvl1pPr>
          </a:lstStyle>
          <a:p>
            <a:r>
              <a:rPr lang="en-US" dirty="0"/>
              <a:t>Click to edit Master title style</a:t>
            </a:r>
          </a:p>
        </p:txBody>
      </p:sp>
    </p:spTree>
    <p:extLst>
      <p:ext uri="{BB962C8B-B14F-4D97-AF65-F5344CB8AC3E}">
        <p14:creationId xmlns:p14="http://schemas.microsoft.com/office/powerpoint/2010/main" val="323933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5" name="Oval 4"/>
          <p:cNvSpPr/>
          <p:nvPr userDrawn="1"/>
        </p:nvSpPr>
        <p:spPr>
          <a:xfrm>
            <a:off x="-350520" y="-838200"/>
            <a:ext cx="9601200" cy="9603487"/>
          </a:xfrm>
          <a:prstGeom prst="ellipse">
            <a:avLst/>
          </a:prstGeom>
          <a:solidFill>
            <a:schemeClr val="bg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3" name="Rectangle 22"/>
          <p:cNvSpPr/>
          <p:nvPr userDrawn="1"/>
        </p:nvSpPr>
        <p:spPr>
          <a:xfrm>
            <a:off x="-15123" y="228600"/>
            <a:ext cx="9144000" cy="71256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 name="TextBox 6"/>
          <p:cNvSpPr txBox="1">
            <a:spLocks noChangeArrowheads="1"/>
          </p:cNvSpPr>
          <p:nvPr userDrawn="1"/>
        </p:nvSpPr>
        <p:spPr bwMode="auto">
          <a:xfrm>
            <a:off x="1215073" y="292492"/>
            <a:ext cx="57191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FFFFFF"/>
                </a:solidFill>
                <a:effectLst/>
                <a:uLnTx/>
                <a:uFillTx/>
                <a:latin typeface="Folio Std Medium"/>
                <a:ea typeface="ＭＳ Ｐゴシック" pitchFamily="34" charset="-128"/>
                <a:cs typeface="+mn-cs"/>
              </a:rPr>
              <a:t>Learning Outcomes (1 of 3)</a:t>
            </a:r>
          </a:p>
        </p:txBody>
      </p:sp>
      <p:sp>
        <p:nvSpPr>
          <p:cNvPr id="10" name="Footer Placeholder 1"/>
          <p:cNvSpPr txBox="1">
            <a:spLocks/>
          </p:cNvSpPr>
          <p:nvPr userDrawn="1"/>
        </p:nvSpPr>
        <p:spPr>
          <a:xfrm>
            <a:off x="1289050" y="6522845"/>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3" name="Content Placeholder 2"/>
          <p:cNvSpPr>
            <a:spLocks noGrp="1"/>
          </p:cNvSpPr>
          <p:nvPr>
            <p:ph idx="1"/>
          </p:nvPr>
        </p:nvSpPr>
        <p:spPr>
          <a:xfrm>
            <a:off x="1215073" y="1456105"/>
            <a:ext cx="7431087" cy="3471496"/>
          </a:xfrm>
        </p:spPr>
        <p:txBody>
          <a:bodyPr>
            <a:normAutofit/>
          </a:bodyPr>
          <a:lstStyle>
            <a:lvl1pPr marL="420624" indent="-420624">
              <a:lnSpc>
                <a:spcPct val="90000"/>
              </a:lnSpc>
              <a:spcBef>
                <a:spcPts val="600"/>
              </a:spcBef>
              <a:buClr>
                <a:schemeClr val="tx2"/>
              </a:buClr>
              <a:buFont typeface="+mj-lt"/>
              <a:buAutoNum type="arabicPeriod"/>
              <a:defRPr sz="3200" baseline="0">
                <a:solidFill>
                  <a:schemeClr val="tx2"/>
                </a:solidFill>
                <a:latin typeface="Folio Std Medium" charset="0"/>
                <a:cs typeface="Rockwell"/>
              </a:defRPr>
            </a:lvl1pPr>
            <a:lvl2pPr marL="640080" indent="-274320">
              <a:lnSpc>
                <a:spcPct val="90000"/>
              </a:lnSpc>
              <a:buClr>
                <a:srgbClr val="B00027"/>
              </a:buClr>
              <a:buFont typeface="Arial"/>
              <a:buChar char="•"/>
              <a:defRPr b="0" i="1"/>
            </a:lvl2pPr>
            <a:lvl3pPr marL="960120" indent="-320040">
              <a:lnSpc>
                <a:spcPct val="90000"/>
              </a:lnSpc>
              <a:buClr>
                <a:srgbClr val="B00027"/>
              </a:buClr>
              <a:buSzPct val="100000"/>
              <a:buFont typeface="Lucida Grande"/>
              <a:buChar char="-"/>
              <a:defRPr sz="2800"/>
            </a:lvl3pPr>
            <a:lvl4pPr marL="1234440" indent="-228600">
              <a:lnSpc>
                <a:spcPct val="90000"/>
              </a:lnSpc>
              <a:buFont typeface="Arial"/>
              <a:buChar char="▸"/>
              <a:defRPr sz="2400"/>
            </a:lvl4pPr>
            <a:lvl5pPr marL="1508760" indent="-228600">
              <a:defRPr/>
            </a:lvl5pPr>
          </a:lstStyle>
          <a:p>
            <a:pPr lvl="0"/>
            <a:r>
              <a:rPr lang="en-US" dirty="0"/>
              <a:t>Click to edit Master text styles</a:t>
            </a:r>
          </a:p>
        </p:txBody>
      </p:sp>
      <p:sp>
        <p:nvSpPr>
          <p:cNvPr id="14"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13" name="Date Placeholder 3"/>
          <p:cNvSpPr>
            <a:spLocks noGrp="1"/>
          </p:cNvSpPr>
          <p:nvPr>
            <p:ph type="dt" sz="half" idx="10"/>
          </p:nvPr>
        </p:nvSpPr>
        <p:spPr>
          <a:xfrm>
            <a:off x="531336" y="6340282"/>
            <a:ext cx="2133600" cy="365125"/>
          </a:xfr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5" name="Footer Placeholder 4"/>
          <p:cNvSpPr>
            <a:spLocks noGrp="1"/>
          </p:cNvSpPr>
          <p:nvPr>
            <p:ph type="ftr" sz="quarter" idx="11"/>
          </p:nvPr>
        </p:nvSpPr>
        <p:spPr>
          <a:xfrm>
            <a:off x="3513666" y="6299897"/>
            <a:ext cx="2988733" cy="445895"/>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cxnSp>
        <p:nvCxnSpPr>
          <p:cNvPr id="17" name="Straight Connector 16"/>
          <p:cNvCxnSpPr/>
          <p:nvPr userDrawn="1"/>
        </p:nvCxnSpPr>
        <p:spPr>
          <a:xfrm>
            <a:off x="-76200" y="609600"/>
            <a:ext cx="1215073" cy="0"/>
          </a:xfrm>
          <a:prstGeom prst="line">
            <a:avLst/>
          </a:prstGeom>
          <a:ln>
            <a:solidFill>
              <a:schemeClr val="bg1"/>
            </a:solidFill>
            <a:tailEnd type="triangle"/>
          </a:ln>
        </p:spPr>
        <p:style>
          <a:lnRef idx="2">
            <a:schemeClr val="accent4"/>
          </a:lnRef>
          <a:fillRef idx="0">
            <a:schemeClr val="accent4"/>
          </a:fillRef>
          <a:effectRef idx="1">
            <a:schemeClr val="accent4"/>
          </a:effectRef>
          <a:fontRef idx="minor">
            <a:schemeClr val="tx1"/>
          </a:fontRef>
        </p:style>
      </p:cxnSp>
      <p:cxnSp>
        <p:nvCxnSpPr>
          <p:cNvPr id="20" name="Straight Connector 19"/>
          <p:cNvCxnSpPr/>
          <p:nvPr userDrawn="1"/>
        </p:nvCxnSpPr>
        <p:spPr>
          <a:xfrm flipH="1">
            <a:off x="6721475" y="609600"/>
            <a:ext cx="2498726" cy="0"/>
          </a:xfrm>
          <a:prstGeom prst="line">
            <a:avLst/>
          </a:prstGeom>
          <a:ln>
            <a:solidFill>
              <a:schemeClr val="bg1"/>
            </a:solidFill>
            <a:headEnd type="none"/>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742460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8" name="Rectangle 27"/>
          <p:cNvSpPr/>
          <p:nvPr userDrawn="1"/>
        </p:nvSpPr>
        <p:spPr>
          <a:xfrm>
            <a:off x="0" y="0"/>
            <a:ext cx="9144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322D24CB-6855-41E9-929B-E1525142729A}" type="slidenum">
              <a:rPr kumimoji="0" lang="en-US" altLang="en-US" sz="1200" b="1"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a:t>
            </a:fld>
            <a:endPar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10"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700" cap="none" spc="50" normalizeH="0" baseline="0" noProof="0" dirty="0">
                <a:ln>
                  <a:noFill/>
                </a:ln>
                <a:solidFill>
                  <a:srgbClr val="000000"/>
                </a:solidFill>
                <a:effectLst/>
                <a:uLnTx/>
                <a:uFillTx/>
                <a:latin typeface="Arial Narrow"/>
                <a:ea typeface="+mn-ea"/>
                <a:cs typeface="Arial Narrow"/>
              </a:rPr>
              <a:t>Copyright ©2018 Cengage Learning. All Rights Reserved. May not be scanned, copied or duplicated, or posted to a publicly accessible website, in whole or in part. </a:t>
            </a:r>
          </a:p>
        </p:txBody>
      </p:sp>
      <p:sp>
        <p:nvSpPr>
          <p:cNvPr id="12" name="Slide Number Placeholder 2"/>
          <p:cNvSpPr txBox="1">
            <a:spLocks/>
          </p:cNvSpPr>
          <p:nvPr userDrawn="1"/>
        </p:nvSpPr>
        <p:spPr>
          <a:xfrm>
            <a:off x="7689850" y="6483350"/>
            <a:ext cx="1127125" cy="365125"/>
          </a:xfrm>
          <a:prstGeom prst="rect">
            <a:avLst/>
          </a:prstGeom>
        </p:spPr>
        <p:txBody>
          <a:bodyPr anchor="b"/>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mn-cs"/>
              </a:rPr>
              <a:t>GLOBAL4 | CH2</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14" name="Title 1" hidden="1"/>
          <p:cNvSpPr>
            <a:spLocks noGrp="1"/>
          </p:cNvSpPr>
          <p:nvPr>
            <p:ph type="title"/>
          </p:nvPr>
        </p:nvSpPr>
        <p:spPr>
          <a:xfrm>
            <a:off x="525463" y="3175"/>
            <a:ext cx="8229600" cy="1143000"/>
          </a:xfrm>
        </p:spPr>
        <p:txBody>
          <a:bodyPr/>
          <a:lstStyle>
            <a:lvl1pPr algn="l">
              <a:defRPr baseline="0"/>
            </a:lvl1pPr>
          </a:lstStyle>
          <a:p>
            <a:r>
              <a:rPr lang="en-US" altLang="en-US"/>
              <a:t>Click to edit Master title style</a:t>
            </a:r>
            <a:endParaRPr lang="en-US" altLang="en-US" dirty="0"/>
          </a:p>
        </p:txBody>
      </p:sp>
      <p:sp>
        <p:nvSpPr>
          <p:cNvPr id="13"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6" name="Rectangle 15"/>
          <p:cNvSpPr/>
          <p:nvPr userDrawn="1"/>
        </p:nvSpPr>
        <p:spPr>
          <a:xfrm>
            <a:off x="8447088" y="685800"/>
            <a:ext cx="685800" cy="304800"/>
          </a:xfrm>
          <a:prstGeom prst="rect">
            <a:avLst/>
          </a:prstGeom>
          <a:solidFill>
            <a:srgbClr val="0066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Rectangle 16"/>
          <p:cNvSpPr/>
          <p:nvPr userDrawn="1"/>
        </p:nvSpPr>
        <p:spPr>
          <a:xfrm>
            <a:off x="8447088" y="990600"/>
            <a:ext cx="685800" cy="304800"/>
          </a:xfrm>
          <a:prstGeom prst="rect">
            <a:avLst/>
          </a:prstGeom>
          <a:solidFill>
            <a:srgbClr val="EADCB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userDrawn="1"/>
        </p:nvSpPr>
        <p:spPr>
          <a:xfrm>
            <a:off x="8447088" y="1295400"/>
            <a:ext cx="685800" cy="3048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Rectangle 18"/>
          <p:cNvSpPr/>
          <p:nvPr userDrawn="1"/>
        </p:nvSpPr>
        <p:spPr>
          <a:xfrm>
            <a:off x="0" y="2743200"/>
            <a:ext cx="685800" cy="304800"/>
          </a:xfrm>
          <a:prstGeom prst="rect">
            <a:avLst/>
          </a:prstGeom>
          <a:solidFill>
            <a:srgbClr val="0066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Rectangle 19"/>
          <p:cNvSpPr/>
          <p:nvPr userDrawn="1"/>
        </p:nvSpPr>
        <p:spPr>
          <a:xfrm>
            <a:off x="0" y="3048000"/>
            <a:ext cx="685800" cy="304800"/>
          </a:xfrm>
          <a:prstGeom prst="rect">
            <a:avLst/>
          </a:prstGeom>
          <a:solidFill>
            <a:srgbClr val="EADCB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Rectangle 20"/>
          <p:cNvSpPr/>
          <p:nvPr userDrawn="1"/>
        </p:nvSpPr>
        <p:spPr>
          <a:xfrm>
            <a:off x="0" y="3352800"/>
            <a:ext cx="685800" cy="3048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Rectangle 21"/>
          <p:cNvSpPr/>
          <p:nvPr userDrawn="1"/>
        </p:nvSpPr>
        <p:spPr>
          <a:xfrm>
            <a:off x="457200" y="381000"/>
            <a:ext cx="8298164" cy="5975350"/>
          </a:xfrm>
          <a:prstGeom prst="rect">
            <a:avLst/>
          </a:prstGeom>
          <a:solidFill>
            <a:srgbClr val="DFEEE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4" name="Slide Number Placeholder 2"/>
          <p:cNvSpPr txBox="1">
            <a:spLocks/>
          </p:cNvSpPr>
          <p:nvPr userDrawn="1"/>
        </p:nvSpPr>
        <p:spPr>
          <a:xfrm>
            <a:off x="7689850" y="6483350"/>
            <a:ext cx="1127125" cy="365125"/>
          </a:xfrm>
          <a:prstGeom prst="rect">
            <a:avLst/>
          </a:prstGeom>
        </p:spPr>
        <p:txBody>
          <a:bodyPr anchor="b"/>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mn-cs"/>
              </a:rPr>
              <a:t>GLOBAL4 | CH2</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5" name="Title 1"/>
          <p:cNvSpPr txBox="1">
            <a:spLocks/>
          </p:cNvSpPr>
          <p:nvPr userDrawn="1"/>
        </p:nvSpPr>
        <p:spPr bwMode="auto">
          <a:xfrm>
            <a:off x="525764" y="625475"/>
            <a:ext cx="8229600" cy="5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defTabSz="457200" rtl="0" eaLnBrk="0" fontAlgn="base" hangingPunct="0">
              <a:spcBef>
                <a:spcPct val="0"/>
              </a:spcBef>
              <a:spcAft>
                <a:spcPct val="0"/>
              </a:spcAft>
              <a:defRPr sz="3200" b="1" kern="1200" baseline="0">
                <a:solidFill>
                  <a:schemeClr val="tx2"/>
                </a:solidFill>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Folio Std Medium"/>
                <a:ea typeface="+mj-ea"/>
                <a:cs typeface="Franklin Gothic Medium"/>
              </a:rPr>
              <a:t>Summary (1 of 2)</a:t>
            </a:r>
          </a:p>
        </p:txBody>
      </p:sp>
      <p:sp>
        <p:nvSpPr>
          <p:cNvPr id="26" name="Content Placeholder 2"/>
          <p:cNvSpPr>
            <a:spLocks noGrp="1"/>
          </p:cNvSpPr>
          <p:nvPr>
            <p:ph idx="1"/>
          </p:nvPr>
        </p:nvSpPr>
        <p:spPr>
          <a:xfrm>
            <a:off x="994500" y="1532988"/>
            <a:ext cx="7681188" cy="4227731"/>
          </a:xfrm>
        </p:spPr>
        <p:txBody>
          <a:bodyPr/>
          <a:lstStyle>
            <a:lvl1pPr marL="342900" indent="-342900">
              <a:lnSpc>
                <a:spcPct val="90000"/>
              </a:lnSpc>
              <a:buClr>
                <a:schemeClr val="tx2"/>
              </a:buClr>
              <a:buFont typeface="Lucida Grande"/>
              <a:buChar char="•"/>
              <a:defRPr/>
            </a:lvl1pPr>
            <a:lvl2pPr marL="640080" indent="-274320">
              <a:lnSpc>
                <a:spcPct val="90000"/>
              </a:lnSpc>
              <a:buClr>
                <a:srgbClr val="00ABA7"/>
              </a:buClr>
              <a:buFont typeface="Arial"/>
              <a:buChar char="•"/>
              <a:defRPr b="0" i="1"/>
            </a:lvl2pPr>
            <a:lvl3pPr marL="960120" indent="-320040">
              <a:lnSpc>
                <a:spcPct val="90000"/>
              </a:lnSpc>
              <a:buClr>
                <a:srgbClr val="00ABA7"/>
              </a:buClr>
              <a:buSzPct val="100000"/>
              <a:buFont typeface="Lucida Grande"/>
              <a:buChar char="-"/>
              <a:defRPr sz="2800"/>
            </a:lvl3pPr>
            <a:lvl4pPr marL="1234440" indent="-228600">
              <a:lnSpc>
                <a:spcPct val="90000"/>
              </a:lnSpc>
              <a:buClr>
                <a:srgbClr val="00ABA7"/>
              </a:buClr>
              <a:buFont typeface="Arial"/>
              <a:buChar char="▸"/>
              <a:defRPr sz="2400"/>
            </a:lvl4pPr>
            <a:lvl5pPr marL="1508760" indent="-228600">
              <a:buClr>
                <a:srgbClr val="00ABA7"/>
              </a:buClr>
              <a:defRPr/>
            </a:lvl5pPr>
          </a:lstStyle>
          <a:p>
            <a:pPr lvl="0"/>
            <a:r>
              <a:rPr lang="en-US" dirty="0"/>
              <a:t>Click to edit Master text styles</a:t>
            </a:r>
          </a:p>
        </p:txBody>
      </p:sp>
      <p:sp>
        <p:nvSpPr>
          <p:cNvPr id="29" name="Footer Placeholder 1"/>
          <p:cNvSpPr txBox="1">
            <a:spLocks/>
          </p:cNvSpPr>
          <p:nvPr userDrawn="1"/>
        </p:nvSpPr>
        <p:spPr>
          <a:xfrm>
            <a:off x="1295400" y="5855969"/>
            <a:ext cx="6721475" cy="996128"/>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FFFFFF"/>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Tree>
    <p:extLst>
      <p:ext uri="{BB962C8B-B14F-4D97-AF65-F5344CB8AC3E}">
        <p14:creationId xmlns:p14="http://schemas.microsoft.com/office/powerpoint/2010/main" val="1084683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3" y="-1175608"/>
            <a:ext cx="6968333" cy="9144001"/>
          </a:xfrm>
          <a:prstGeom prst="rect">
            <a:avLst/>
          </a:prstGeom>
        </p:spPr>
      </p:pic>
      <p:sp>
        <p:nvSpPr>
          <p:cNvPr id="6"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9"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8"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0"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95600" y="1488338"/>
            <a:ext cx="3252724" cy="3391020"/>
          </a:xfrm>
          <a:prstGeom prst="rect">
            <a:avLst/>
          </a:prstGeom>
        </p:spPr>
      </p:pic>
    </p:spTree>
    <p:extLst>
      <p:ext uri="{BB962C8B-B14F-4D97-AF65-F5344CB8AC3E}">
        <p14:creationId xmlns:p14="http://schemas.microsoft.com/office/powerpoint/2010/main" val="3255292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34681"/>
            <a:ext cx="6968333" cy="9144001"/>
          </a:xfrm>
          <a:prstGeom prst="rect">
            <a:avLst/>
          </a:prstGeom>
        </p:spPr>
      </p:pic>
      <p:sp>
        <p:nvSpPr>
          <p:cNvPr id="15" name="Rectangle 14"/>
          <p:cNvSpPr/>
          <p:nvPr userDrawn="1"/>
        </p:nvSpPr>
        <p:spPr>
          <a:xfrm>
            <a:off x="-15124" y="381000"/>
            <a:ext cx="9159123" cy="104140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700" cap="none" spc="50" normalizeH="0" baseline="0" noProof="0" dirty="0">
                <a:ln>
                  <a:noFill/>
                </a:ln>
                <a:solidFill>
                  <a:schemeClr val="tx2"/>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12" name="Rectangle 11"/>
          <p:cNvSpPr/>
          <p:nvPr userDrawn="1"/>
        </p:nvSpPr>
        <p:spPr>
          <a:xfrm>
            <a:off x="-15122" y="381000"/>
            <a:ext cx="1777662" cy="10414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itle 1"/>
          <p:cNvSpPr txBox="1">
            <a:spLocks/>
          </p:cNvSpPr>
          <p:nvPr userDrawn="1"/>
        </p:nvSpPr>
        <p:spPr bwMode="auto">
          <a:xfrm>
            <a:off x="152400" y="439199"/>
            <a:ext cx="2438400" cy="9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280160" indent="-1280160" algn="l" defTabSz="457200" rtl="0" eaLnBrk="0" fontAlgn="base" hangingPunct="0">
              <a:spcBef>
                <a:spcPct val="0"/>
              </a:spcBef>
              <a:spcAft>
                <a:spcPct val="0"/>
              </a:spcAft>
              <a:defRPr sz="2800" b="0" kern="1200" cap="none" spc="0" baseline="0">
                <a:ln w="0"/>
                <a:solidFill>
                  <a:schemeClr val="bg1"/>
                </a:solidFill>
                <a:effectLst>
                  <a:outerShdw blurRad="38100" dist="19050" dir="2700000" algn="tl" rotWithShape="0">
                    <a:schemeClr val="dk1">
                      <a:alpha val="40000"/>
                    </a:schemeClr>
                  </a:outerShdw>
                </a:effectLst>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1280160" marR="0" lvl="0" indent="-1280160" algn="l" defTabSz="4572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w="0"/>
                <a:solidFill>
                  <a:schemeClr val="bg1"/>
                </a:solidFill>
                <a:effectLst>
                  <a:outerShdw blurRad="38100" dist="19050" dir="2700000" algn="tl" rotWithShape="0">
                    <a:schemeClr val="dk1">
                      <a:alpha val="40000"/>
                    </a:schemeClr>
                  </a:outerShdw>
                </a:effectLst>
                <a:uLnTx/>
                <a:uFillTx/>
                <a:latin typeface="Folio Std Medium" charset="0"/>
                <a:ea typeface="+mj-ea"/>
                <a:cs typeface="Franklin Gothic Medium"/>
              </a:rPr>
              <a:t>Table</a:t>
            </a:r>
          </a:p>
        </p:txBody>
      </p:sp>
      <p:sp>
        <p:nvSpPr>
          <p:cNvPr id="2" name="Title 1"/>
          <p:cNvSpPr>
            <a:spLocks noGrp="1"/>
          </p:cNvSpPr>
          <p:nvPr>
            <p:ph type="title" hasCustomPrompt="1"/>
          </p:nvPr>
        </p:nvSpPr>
        <p:spPr>
          <a:xfrm>
            <a:off x="1143000" y="464599"/>
            <a:ext cx="7693863" cy="983201"/>
          </a:xfrm>
        </p:spPr>
        <p:txBody>
          <a:bodyPr anchor="t">
            <a:normAutofit/>
          </a:bodyPr>
          <a:lstStyle>
            <a:lvl1pPr marL="1280160" indent="-1280160" algn="l">
              <a:defRPr sz="2800" b="0" cap="none" spc="0" baseline="0">
                <a:ln w="0"/>
                <a:solidFill>
                  <a:schemeClr val="bg1"/>
                </a:solidFill>
                <a:effectLst>
                  <a:outerShdw blurRad="38100" dist="19050" dir="2700000" algn="tl" rotWithShape="0">
                    <a:schemeClr val="dk1">
                      <a:alpha val="40000"/>
                    </a:schemeClr>
                  </a:outerShdw>
                </a:effectLst>
                <a:latin typeface="Folio Std Medium" charset="0"/>
                <a:cs typeface="Franklin Gothic Medium"/>
              </a:defRPr>
            </a:lvl1pPr>
          </a:lstStyle>
          <a:p>
            <a:r>
              <a:rPr lang="en-US" dirty="0"/>
              <a:t>6.1  Click to edit Master title style</a:t>
            </a:r>
          </a:p>
        </p:txBody>
      </p:sp>
    </p:spTree>
    <p:extLst>
      <p:ext uri="{BB962C8B-B14F-4D97-AF65-F5344CB8AC3E}">
        <p14:creationId xmlns:p14="http://schemas.microsoft.com/office/powerpoint/2010/main" val="2685194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34681"/>
            <a:ext cx="6968333" cy="9144001"/>
          </a:xfrm>
          <a:prstGeom prst="rect">
            <a:avLst/>
          </a:prstGeom>
        </p:spPr>
      </p:pic>
      <p:sp>
        <p:nvSpPr>
          <p:cNvPr id="15" name="Rectangle 14"/>
          <p:cNvSpPr/>
          <p:nvPr userDrawn="1"/>
        </p:nvSpPr>
        <p:spPr>
          <a:xfrm>
            <a:off x="-15123" y="381000"/>
            <a:ext cx="9144000" cy="58420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7"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1000" kern="700" spc="50" dirty="0">
                <a:solidFill>
                  <a:schemeClr val="tx2"/>
                </a:solidFill>
                <a:latin typeface="Arial Narrow"/>
                <a:cs typeface="Arial Narrow"/>
              </a:rPr>
              <a:t>Copyright ©2019 Cengage Learning. All Rights Reserved. May not be scanned, copied or duplicated, or posted to a publicly accessible website, in whole or in part. </a:t>
            </a:r>
          </a:p>
        </p:txBody>
      </p:sp>
      <p:sp>
        <p:nvSpPr>
          <p:cNvPr id="10" name="Footer Placeholder 4"/>
          <p:cNvSpPr>
            <a:spLocks noGrp="1"/>
          </p:cNvSpPr>
          <p:nvPr>
            <p:ph type="ftr" sz="quarter" idx="11"/>
          </p:nvPr>
        </p:nvSpPr>
        <p:spPr/>
        <p:txBody>
          <a:bodyPr/>
          <a:lstStyle>
            <a:lvl1pPr>
              <a:defRPr/>
            </a:lvl1pPr>
          </a:lstStyle>
          <a:p>
            <a:pPr>
              <a:defRPr/>
            </a:pPr>
            <a:endParaRPr lang="en-US" dirty="0"/>
          </a:p>
        </p:txBody>
      </p:sp>
      <p:sp>
        <p:nvSpPr>
          <p:cNvPr id="11" name="Slide Number Placeholder 5"/>
          <p:cNvSpPr>
            <a:spLocks noGrp="1"/>
          </p:cNvSpPr>
          <p:nvPr>
            <p:ph type="sldNum" sz="quarter" idx="12"/>
          </p:nvPr>
        </p:nvSpPr>
        <p:spPr/>
        <p:txBody>
          <a:bodyPr/>
          <a:lstStyle>
            <a:lvl1pPr>
              <a:defRPr/>
            </a:lvl1pPr>
          </a:lstStyle>
          <a:p>
            <a:pPr>
              <a:defRPr/>
            </a:pPr>
            <a:fld id="{6D4676F9-E84E-4676-B12B-6991BF6EA452}" type="slidenum">
              <a:rPr lang="en-US" altLang="en-US"/>
              <a:pPr>
                <a:defRPr/>
              </a:pPr>
              <a:t>‹#›</a:t>
            </a:fld>
            <a:endParaRPr lang="en-US" altLang="en-US" dirty="0"/>
          </a:p>
        </p:txBody>
      </p:sp>
      <p:sp>
        <p:nvSpPr>
          <p:cNvPr id="12" name="Rectangle 11"/>
          <p:cNvSpPr/>
          <p:nvPr userDrawn="1"/>
        </p:nvSpPr>
        <p:spPr>
          <a:xfrm>
            <a:off x="-15123" y="381000"/>
            <a:ext cx="1843923" cy="584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1"/>
          <p:cNvSpPr txBox="1">
            <a:spLocks/>
          </p:cNvSpPr>
          <p:nvPr userDrawn="1"/>
        </p:nvSpPr>
        <p:spPr bwMode="auto">
          <a:xfrm>
            <a:off x="152400" y="439199"/>
            <a:ext cx="2438400" cy="9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280160" indent="-1280160" algn="l" defTabSz="457200" rtl="0" eaLnBrk="0" fontAlgn="base" hangingPunct="0">
              <a:spcBef>
                <a:spcPct val="0"/>
              </a:spcBef>
              <a:spcAft>
                <a:spcPct val="0"/>
              </a:spcAft>
              <a:defRPr sz="2800" b="0" kern="1200" cap="none" spc="0" baseline="0">
                <a:ln w="0"/>
                <a:solidFill>
                  <a:schemeClr val="bg1"/>
                </a:solidFill>
                <a:effectLst>
                  <a:outerShdw blurRad="38100" dist="19050" dir="2700000" algn="tl" rotWithShape="0">
                    <a:schemeClr val="dk1">
                      <a:alpha val="40000"/>
                    </a:schemeClr>
                  </a:outerShdw>
                </a:effectLst>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r>
              <a:rPr lang="en-US" dirty="0"/>
              <a:t>Table</a:t>
            </a:r>
          </a:p>
        </p:txBody>
      </p:sp>
      <p:sp>
        <p:nvSpPr>
          <p:cNvPr id="2" name="Title 1"/>
          <p:cNvSpPr>
            <a:spLocks noGrp="1"/>
          </p:cNvSpPr>
          <p:nvPr>
            <p:ph type="title" hasCustomPrompt="1"/>
          </p:nvPr>
        </p:nvSpPr>
        <p:spPr>
          <a:xfrm>
            <a:off x="1089992" y="464599"/>
            <a:ext cx="7693863" cy="983201"/>
          </a:xfrm>
        </p:spPr>
        <p:txBody>
          <a:bodyPr anchor="t">
            <a:normAutofit/>
          </a:bodyPr>
          <a:lstStyle>
            <a:lvl1pPr marL="1280160" indent="-1280160" algn="l">
              <a:defRPr sz="2800" b="0" cap="none" spc="0" baseline="0">
                <a:ln w="0"/>
                <a:solidFill>
                  <a:schemeClr val="bg1"/>
                </a:solidFill>
                <a:effectLst>
                  <a:outerShdw blurRad="38100" dist="19050" dir="2700000" algn="tl" rotWithShape="0">
                    <a:schemeClr val="dk1">
                      <a:alpha val="40000"/>
                    </a:schemeClr>
                  </a:outerShdw>
                </a:effectLst>
                <a:latin typeface="Folio Std Medium" charset="0"/>
                <a:cs typeface="Franklin Gothic Medium"/>
              </a:defRPr>
            </a:lvl1pPr>
          </a:lstStyle>
          <a:p>
            <a:r>
              <a:rPr lang="en-US" dirty="0"/>
              <a:t>11.1  Click to edit Master title style</a:t>
            </a:r>
          </a:p>
        </p:txBody>
      </p:sp>
    </p:spTree>
    <p:extLst>
      <p:ext uri="{BB962C8B-B14F-4D97-AF65-F5344CB8AC3E}">
        <p14:creationId xmlns:p14="http://schemas.microsoft.com/office/powerpoint/2010/main" val="3065193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ea typeface="ＭＳ Ｐゴシック" panose="020B0600070205080204" pitchFamily="34" charset="-128"/>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ea typeface="ＭＳ Ｐゴシック" panose="020B0600070205080204" pitchFamily="34" charset="-128"/>
                <a:cs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9EACB8"/>
                </a:solidFill>
                <a:ea typeface="ＭＳ Ｐゴシック" panose="020B0600070205080204" pitchFamily="34" charset="-128"/>
                <a:cs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9D8B14E-E5F5-4BA9-9544-0E43EE23F623}"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353678670"/>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8" r:id="rId6"/>
    <p:sldLayoutId id="2147484660" r:id="rId7"/>
    <p:sldLayoutId id="2147484661" r:id="rId8"/>
    <p:sldLayoutId id="2147484662" r:id="rId9"/>
  </p:sldLayoutIdLst>
  <p:txStyles>
    <p:titleStyle>
      <a:lvl1pPr algn="ctr" defTabSz="457200" rtl="0" eaLnBrk="0" fontAlgn="base" hangingPunct="0">
        <a:spcBef>
          <a:spcPct val="0"/>
        </a:spcBef>
        <a:spcAft>
          <a:spcPct val="0"/>
        </a:spcAft>
        <a:defRPr sz="3200" b="1" kern="1200">
          <a:solidFill>
            <a:schemeClr val="tx1"/>
          </a:solidFill>
          <a:latin typeface="Folio Std Medium"/>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i="0" kern="1200">
          <a:solidFill>
            <a:schemeClr val="tx1"/>
          </a:solidFill>
          <a:latin typeface="Folio Std Medium"/>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i="0" kern="1200">
          <a:solidFill>
            <a:schemeClr val="tx1"/>
          </a:solidFill>
          <a:latin typeface="Folio Std Ligh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800" i="0" kern="1200">
          <a:solidFill>
            <a:schemeClr val="tx1"/>
          </a:solidFill>
          <a:latin typeface="Folio Std Ligh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i="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i="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dirty="0"/>
              <a:t>Electronic Data Interchange (1 of 2)</a:t>
            </a:r>
          </a:p>
        </p:txBody>
      </p:sp>
      <p:sp>
        <p:nvSpPr>
          <p:cNvPr id="27651" name="Content Placeholder 2"/>
          <p:cNvSpPr>
            <a:spLocks noGrp="1"/>
          </p:cNvSpPr>
          <p:nvPr>
            <p:ph idx="1"/>
          </p:nvPr>
        </p:nvSpPr>
        <p:spPr/>
        <p:txBody>
          <a:bodyPr/>
          <a:lstStyle/>
          <a:p>
            <a:r>
              <a:rPr lang="en-US" altLang="en-US" dirty="0"/>
              <a:t>Enables business partners to exchange information on business transactions </a:t>
            </a:r>
          </a:p>
          <a:p>
            <a:pPr lvl="1"/>
            <a:r>
              <a:rPr lang="en-US" altLang="en-US" dirty="0"/>
              <a:t>Expedites the delivery of accurate information</a:t>
            </a:r>
          </a:p>
          <a:p>
            <a:r>
              <a:rPr lang="en-US" altLang="en-US" dirty="0"/>
              <a:t>Web-based EDI or Open EDI</a:t>
            </a:r>
          </a:p>
          <a:p>
            <a:pPr lvl="1"/>
            <a:r>
              <a:rPr lang="en-US" altLang="en-US" dirty="0"/>
              <a:t>Using the Internet and Web protocols to transmit documents</a:t>
            </a:r>
          </a:p>
          <a:p>
            <a:pPr lvl="1"/>
            <a:r>
              <a:rPr lang="en-US" altLang="en-US" dirty="0"/>
              <a:t>Lowers cost of transmitting documents </a:t>
            </a:r>
          </a:p>
          <a:p>
            <a:pPr lvl="1"/>
            <a:r>
              <a:rPr lang="en-US" altLang="en-US" dirty="0"/>
              <a:t>Platform independent and easy to use</a:t>
            </a:r>
          </a:p>
        </p:txBody>
      </p:sp>
    </p:spTree>
    <p:extLst>
      <p:ext uri="{BB962C8B-B14F-4D97-AF65-F5344CB8AC3E}">
        <p14:creationId xmlns:p14="http://schemas.microsoft.com/office/powerpoint/2010/main" val="365125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4"/>
          <p:cNvSpPr>
            <a:spLocks noGrp="1"/>
          </p:cNvSpPr>
          <p:nvPr>
            <p:ph type="title"/>
          </p:nvPr>
        </p:nvSpPr>
        <p:spPr/>
        <p:txBody>
          <a:bodyPr/>
          <a:lstStyle/>
          <a:p>
            <a:r>
              <a:rPr lang="en-US" altLang="en-US" dirty="0"/>
              <a:t>Electronic Data Interchange (2 of 2)</a:t>
            </a:r>
          </a:p>
        </p:txBody>
      </p:sp>
      <p:sp>
        <p:nvSpPr>
          <p:cNvPr id="29699" name="Content Placeholder 2"/>
          <p:cNvSpPr>
            <a:spLocks noGrp="1"/>
          </p:cNvSpPr>
          <p:nvPr>
            <p:ph idx="1"/>
          </p:nvPr>
        </p:nvSpPr>
        <p:spPr/>
        <p:txBody>
          <a:bodyPr/>
          <a:lstStyle/>
          <a:p>
            <a:r>
              <a:rPr lang="en-US" altLang="en-US" dirty="0"/>
              <a:t>Drawbacks</a:t>
            </a:r>
          </a:p>
          <a:p>
            <a:pPr lvl="1"/>
            <a:r>
              <a:rPr lang="en-US" altLang="en-US" dirty="0"/>
              <a:t>Uses proprietary standards</a:t>
            </a:r>
          </a:p>
          <a:p>
            <a:pPr lvl="1"/>
            <a:r>
              <a:rPr lang="en-US" altLang="en-US" dirty="0"/>
              <a:t>Cost per partner is higher when the number of partners is small</a:t>
            </a:r>
          </a:p>
          <a:p>
            <a:pPr lvl="1"/>
            <a:r>
              <a:rPr lang="en-US" altLang="en-US" dirty="0"/>
              <a:t>Reduced popularity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6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dirty="0"/>
              <a:t>Internet-Enabled SCM </a:t>
            </a:r>
          </a:p>
        </p:txBody>
      </p:sp>
      <p:sp>
        <p:nvSpPr>
          <p:cNvPr id="31747" name="Content Placeholder 2"/>
          <p:cNvSpPr>
            <a:spLocks noGrp="1"/>
          </p:cNvSpPr>
          <p:nvPr>
            <p:ph idx="1"/>
          </p:nvPr>
        </p:nvSpPr>
        <p:spPr/>
        <p:txBody>
          <a:bodyPr/>
          <a:lstStyle/>
          <a:p>
            <a:r>
              <a:rPr lang="en-US" altLang="en-US" dirty="0"/>
              <a:t>Improves information sharing throughout the supply chain</a:t>
            </a:r>
          </a:p>
          <a:p>
            <a:pPr lvl="1"/>
            <a:r>
              <a:rPr lang="en-US" altLang="en-US" dirty="0"/>
              <a:t>Reduces costs for information transmission and improves customer service </a:t>
            </a:r>
          </a:p>
          <a:p>
            <a:r>
              <a:rPr lang="en-US" altLang="en-US" dirty="0"/>
              <a:t>Improves several SCM activities</a:t>
            </a:r>
          </a:p>
          <a:p>
            <a:pPr lvl="1"/>
            <a:r>
              <a:rPr lang="en-US" altLang="en-US" dirty="0"/>
              <a:t>Purchasing, procurement and scheduling</a:t>
            </a:r>
          </a:p>
          <a:p>
            <a:pPr lvl="1"/>
            <a:r>
              <a:rPr lang="en-US" altLang="en-US" dirty="0"/>
              <a:t>Inventory management and transportation</a:t>
            </a:r>
          </a:p>
          <a:p>
            <a:pPr lvl="1"/>
            <a:r>
              <a:rPr lang="en-US" altLang="en-US" dirty="0"/>
              <a:t>Order processing and customer service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dirty="0"/>
              <a:t>E-Marketplaces (1 of 2)</a:t>
            </a:r>
          </a:p>
        </p:txBody>
      </p:sp>
      <p:sp>
        <p:nvSpPr>
          <p:cNvPr id="14339" name="Content Placeholder 2"/>
          <p:cNvSpPr>
            <a:spLocks noGrp="1"/>
          </p:cNvSpPr>
          <p:nvPr>
            <p:ph idx="1"/>
          </p:nvPr>
        </p:nvSpPr>
        <p:spPr/>
        <p:txBody>
          <a:bodyPr/>
          <a:lstStyle/>
          <a:p>
            <a:r>
              <a:rPr lang="en-US" altLang="en-US" dirty="0"/>
              <a:t>Third-party exchange (B2B model) </a:t>
            </a:r>
          </a:p>
          <a:p>
            <a:pPr lvl="1"/>
            <a:r>
              <a:rPr lang="en-US" altLang="en-US" dirty="0"/>
              <a:t>Provide a platform for buyers and sellers to interact and trade more efficiently online </a:t>
            </a:r>
          </a:p>
          <a:p>
            <a:r>
              <a:rPr lang="en-US" altLang="en-US" dirty="0"/>
              <a:t>Help maintain a competitive edge</a:t>
            </a:r>
          </a:p>
          <a:p>
            <a:pPr lvl="1"/>
            <a:r>
              <a:rPr lang="en-US" altLang="en-US" dirty="0"/>
              <a:t>Provides opportunities for partnerships </a:t>
            </a:r>
          </a:p>
          <a:p>
            <a:pPr lvl="1"/>
            <a:r>
              <a:rPr lang="en-US" altLang="en-US" dirty="0"/>
              <a:t>Offers a single platform and reduces costs</a:t>
            </a:r>
          </a:p>
          <a:p>
            <a:pPr lvl="1"/>
            <a:r>
              <a:rPr lang="en-US" altLang="en-US" dirty="0"/>
              <a:t>Solves international time-constraint problems</a:t>
            </a:r>
          </a:p>
          <a:p>
            <a:pPr lvl="1"/>
            <a:r>
              <a:rPr lang="en-US" altLang="en-US" dirty="0"/>
              <a:t>Makes it easy to compare prices and products</a:t>
            </a:r>
          </a:p>
          <a:p>
            <a:pPr lvl="1"/>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3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4"/>
          <p:cNvSpPr>
            <a:spLocks noGrp="1"/>
          </p:cNvSpPr>
          <p:nvPr>
            <p:ph type="title"/>
          </p:nvPr>
        </p:nvSpPr>
        <p:spPr/>
        <p:txBody>
          <a:bodyPr/>
          <a:lstStyle/>
          <a:p>
            <a:r>
              <a:rPr lang="en-US" altLang="en-US" dirty="0"/>
              <a:t>E-Marketplaces (2 of 2)</a:t>
            </a:r>
          </a:p>
        </p:txBody>
      </p:sp>
      <p:sp>
        <p:nvSpPr>
          <p:cNvPr id="37891" name="Content Placeholder 2"/>
          <p:cNvSpPr>
            <a:spLocks noGrp="1"/>
          </p:cNvSpPr>
          <p:nvPr>
            <p:ph idx="1"/>
          </p:nvPr>
        </p:nvSpPr>
        <p:spPr/>
        <p:txBody>
          <a:bodyPr/>
          <a:lstStyle/>
          <a:p>
            <a:r>
              <a:rPr lang="en-US" altLang="en-US" dirty="0"/>
              <a:t>An e-distributor is a marketplace owned and operated by a third party that provides:</a:t>
            </a:r>
          </a:p>
          <a:p>
            <a:pPr lvl="1"/>
            <a:r>
              <a:rPr lang="en-US" altLang="en-US" dirty="0"/>
              <a:t>Electronic catalog of products</a:t>
            </a:r>
          </a:p>
          <a:p>
            <a:pPr lvl="1"/>
            <a:r>
              <a:rPr lang="en-US" altLang="en-US" dirty="0"/>
              <a:t>Maintenance, repair, and operations (MROs) services</a:t>
            </a:r>
          </a:p>
          <a:p>
            <a:pPr lvl="1"/>
            <a:r>
              <a:rPr lang="en-US" altLang="en-US" dirty="0"/>
              <a:t>Fast delivery of a wide selection of products and services at lower prices</a:t>
            </a:r>
          </a:p>
          <a:p>
            <a:pPr lvl="1"/>
            <a:r>
              <a:rPr lang="en-US" altLang="en-US" dirty="0"/>
              <a:t>Assistance for companies to reduce the time and expense of searching for goods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8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dirty="0"/>
              <a:t>Online Auctions </a:t>
            </a:r>
          </a:p>
        </p:txBody>
      </p:sp>
      <p:sp>
        <p:nvSpPr>
          <p:cNvPr id="39939" name="Content Placeholder 2"/>
          <p:cNvSpPr>
            <a:spLocks noGrp="1"/>
          </p:cNvSpPr>
          <p:nvPr>
            <p:ph idx="1"/>
          </p:nvPr>
        </p:nvSpPr>
        <p:spPr/>
        <p:txBody>
          <a:bodyPr/>
          <a:lstStyle/>
          <a:p>
            <a:r>
              <a:rPr lang="en-US" altLang="en-US" dirty="0"/>
              <a:t>Bring traditional auctions to customers around the globe </a:t>
            </a:r>
          </a:p>
          <a:p>
            <a:pPr lvl="1"/>
            <a:r>
              <a:rPr lang="en-US" altLang="en-US" dirty="0"/>
              <a:t>Make it possible to sell far more goods and services than at a traditional auction </a:t>
            </a:r>
          </a:p>
          <a:p>
            <a:pPr lvl="1"/>
            <a:r>
              <a:rPr lang="en-US" altLang="en-US" dirty="0"/>
              <a:t>Based on the brokerage business model</a:t>
            </a:r>
          </a:p>
          <a:p>
            <a:pPr lvl="1"/>
            <a:r>
              <a:rPr lang="en-US" altLang="en-US" dirty="0"/>
              <a:t>Cost-effective for selling excessive inventory</a:t>
            </a:r>
          </a:p>
          <a:p>
            <a:r>
              <a:rPr lang="en-US" altLang="en-US" dirty="0"/>
              <a:t>Reverse auctions: sellers submit bids</a:t>
            </a:r>
          </a:p>
          <a:p>
            <a:pPr lvl="1"/>
            <a:r>
              <a:rPr lang="en-US" altLang="en-US" dirty="0"/>
              <a:t>One-to-many relationship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9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9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noAutofit/>
          </a:bodyPr>
          <a:lstStyle/>
          <a:p>
            <a:r>
              <a:rPr lang="en-US" altLang="en-US" dirty="0"/>
              <a:t>Collaborative Planning, Forecasting, and Replenishment (1 of 2)</a:t>
            </a:r>
          </a:p>
        </p:txBody>
      </p:sp>
      <p:sp>
        <p:nvSpPr>
          <p:cNvPr id="41987" name="Content Placeholder 2"/>
          <p:cNvSpPr>
            <a:spLocks noGrp="1"/>
          </p:cNvSpPr>
          <p:nvPr>
            <p:ph idx="1"/>
          </p:nvPr>
        </p:nvSpPr>
        <p:spPr/>
        <p:txBody>
          <a:bodyPr/>
          <a:lstStyle/>
          <a:p>
            <a:r>
              <a:rPr lang="en-US" altLang="en-US" dirty="0"/>
              <a:t>Used to coordinate supply chain members through point-of-sale (POS) data sharing and joint planning </a:t>
            </a:r>
          </a:p>
          <a:p>
            <a:pPr lvl="1"/>
            <a:r>
              <a:rPr lang="en-US" altLang="en-US" dirty="0"/>
              <a:t>Goal is to improve operational efficiency and manage inventory</a:t>
            </a:r>
          </a:p>
          <a:p>
            <a:r>
              <a:rPr lang="en-US" altLang="en-US" dirty="0"/>
              <a:t>Advantage</a:t>
            </a:r>
          </a:p>
          <a:p>
            <a:pPr lvl="1"/>
            <a:r>
              <a:rPr lang="en-US" altLang="en-US" dirty="0"/>
              <a:t>Decreases merchandising, inventory, and logistics costs for all supply chain members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9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9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noAutofit/>
          </a:bodyPr>
          <a:lstStyle/>
          <a:p>
            <a:r>
              <a:rPr lang="en-US" altLang="en-US" dirty="0"/>
              <a:t>Collaborative Planning, Forecasting, and Replenishment (2 of 2)</a:t>
            </a:r>
            <a:endParaRPr lang="en-US" altLang="en-US" sz="2000" dirty="0"/>
          </a:p>
        </p:txBody>
      </p:sp>
      <p:sp>
        <p:nvSpPr>
          <p:cNvPr id="44035" name="Content Placeholder 2"/>
          <p:cNvSpPr>
            <a:spLocks noGrp="1"/>
          </p:cNvSpPr>
          <p:nvPr>
            <p:ph idx="1"/>
          </p:nvPr>
        </p:nvSpPr>
        <p:spPr/>
        <p:txBody>
          <a:bodyPr/>
          <a:lstStyle/>
          <a:p>
            <a:pPr>
              <a:spcBef>
                <a:spcPts val="500"/>
              </a:spcBef>
            </a:pPr>
            <a:r>
              <a:rPr lang="en-US" altLang="en-US" dirty="0"/>
              <a:t>Collaboration part of the process is the agreement between all supply chain partners that establishes how:</a:t>
            </a:r>
          </a:p>
          <a:p>
            <a:pPr lvl="1">
              <a:spcBef>
                <a:spcPts val="500"/>
              </a:spcBef>
            </a:pPr>
            <a:r>
              <a:rPr lang="en-US" altLang="en-US" dirty="0"/>
              <a:t>Data is shared</a:t>
            </a:r>
          </a:p>
          <a:p>
            <a:pPr lvl="1">
              <a:spcBef>
                <a:spcPts val="500"/>
              </a:spcBef>
            </a:pPr>
            <a:r>
              <a:rPr lang="en-US" altLang="en-US" dirty="0"/>
              <a:t>Problems with overstock are solved</a:t>
            </a:r>
          </a:p>
          <a:p>
            <a:pPr lvl="1">
              <a:spcBef>
                <a:spcPts val="500"/>
              </a:spcBef>
            </a:pPr>
            <a:r>
              <a:rPr lang="en-US" altLang="en-US" dirty="0"/>
              <a:t>Costs are shared or minimized </a:t>
            </a:r>
          </a:p>
          <a:p>
            <a:pPr>
              <a:spcBef>
                <a:spcPts val="500"/>
              </a:spcBef>
            </a:pPr>
            <a:r>
              <a:rPr lang="en-US" altLang="en-US" dirty="0"/>
              <a:t>Exception management</a:t>
            </a:r>
          </a:p>
          <a:p>
            <a:pPr lvl="1">
              <a:spcBef>
                <a:spcPts val="500"/>
              </a:spcBef>
            </a:pPr>
            <a:r>
              <a:rPr lang="en-US" altLang="en-US" dirty="0"/>
              <a:t>Planning for handling unforeseen problems</a:t>
            </a:r>
          </a:p>
          <a:p>
            <a:pPr lvl="1">
              <a:spcBef>
                <a:spcPts val="500"/>
              </a:spcBef>
            </a:pPr>
            <a:r>
              <a:rPr lang="en-US" altLang="en-US" dirty="0"/>
              <a:t>Lessons learned can be used in future planning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0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0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2028735" y="437705"/>
            <a:ext cx="6916742" cy="983201"/>
          </a:xfrm>
        </p:spPr>
        <p:txBody>
          <a:bodyPr>
            <a:noAutofit/>
          </a:bodyPr>
          <a:lstStyle/>
          <a:p>
            <a:r>
              <a:rPr lang="en-US" altLang="en-US" dirty="0">
                <a:effectLst/>
              </a:rPr>
              <a:t>11.2	CPFR Process</a:t>
            </a:r>
          </a:p>
        </p:txBody>
      </p:sp>
      <p:pic>
        <p:nvPicPr>
          <p:cNvPr id="2" name="Picture 1" descr="This image depicts the collaborative planning, forecasting, and replenishment process. It consists of an oval that has been placed at the center of the illustration. Three concentric circles surround this oval. The oval is labeled consumer. &#10;The entire illustration has been divided into four quadrants via two dotted lines. The first line runs vertically through the illustration, and the second line runs horizontally through the illustration. In a clockwise manner of appearance, these quadrants are labeled strategy and planning, demand and supply management, execution, and analysis. &#10;The innermost circle is labeled retailer. In a clockwise manner of appearance, the content in this circle reads vendor management, category management, P O S forecasting, replenishment planning, buying or re-buying, logistics or distribution, store execution, and supplier scorecard. Vendor management and category management fall under the quadrant labeled strategy and planning. P O S forecasting and replenishment planning fall under the quadrant labeled demand and supply management. Buying or re-buying and logistics or distribution fall under the quadrant labeled execution. Store execution and supplier scorecard fall under the quadrant labeled analysis. &#10;In a clockwise manner of appearance, the content in the second circle reads collaborative arrangement, joint business plan, sales forecasting, order planning or forecasting, order generation, order fulfillment, exception management, and performance assessment. Each element is connected to the next via arrows. Collaborative arrangement and joint business plan fall under the quadrant labeled strategy and planning. Sales forecasting and order planning or forecasting fall under the quadrant labeled demand and supply management. Order generation and order fulfillment fall under the quadrant labeled execution. Exception management and performance assessment fall under the quadrant labeled analysis. &#10;The third and outermost circle is labeled manufacturer. In a clockwise manner of appearance, the content in this circle reads account planning, market planning, market data analysis, demand planning, production and supply planning, logistics or distribution, execution monitoring, and customer scorecard. Account planning and market planning fall under the quadrant labeled strategy and planning. Market data analysis and demand planning fall under the quadrant labeled demand and supply management. Production and supply planning and logistics or distribution fall under the quadrant labeled execution. Execution monitoring and customer scorecard fall under the quadrant labeled analysis.&#10;" title="Exhibit 11.2 - CPFR Proces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546" y="1682806"/>
            <a:ext cx="4714907" cy="473748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3D Printing</a:t>
            </a:r>
          </a:p>
        </p:txBody>
      </p:sp>
      <p:sp>
        <p:nvSpPr>
          <p:cNvPr id="4" name="Content Placeholder 3"/>
          <p:cNvSpPr>
            <a:spLocks noGrp="1"/>
          </p:cNvSpPr>
          <p:nvPr>
            <p:ph idx="1"/>
          </p:nvPr>
        </p:nvSpPr>
        <p:spPr/>
        <p:txBody>
          <a:bodyPr/>
          <a:lstStyle/>
          <a:p>
            <a:r>
              <a:rPr lang="en-GB" dirty="0"/>
              <a:t>Additive manufacturing</a:t>
            </a:r>
          </a:p>
          <a:p>
            <a:pPr lvl="1"/>
            <a:r>
              <a:rPr lang="en-GB" dirty="0"/>
              <a:t>Making an object from a digital model</a:t>
            </a:r>
          </a:p>
          <a:p>
            <a:r>
              <a:rPr lang="en-GB" dirty="0"/>
              <a:t>Plays a major role in SCM </a:t>
            </a:r>
          </a:p>
          <a:p>
            <a:pPr lvl="1"/>
            <a:r>
              <a:rPr lang="en-GB" dirty="0"/>
              <a:t>Significant reduction in manufacturing times</a:t>
            </a:r>
          </a:p>
          <a:p>
            <a:pPr lvl="1"/>
            <a:r>
              <a:rPr lang="en-GB" dirty="0"/>
              <a:t>Effectiveness in meeting customer demands</a:t>
            </a:r>
          </a:p>
          <a:p>
            <a:pPr lvl="1"/>
            <a:r>
              <a:rPr lang="en-GB" dirty="0"/>
              <a:t>Elimination of the need to carry inventory </a:t>
            </a:r>
          </a:p>
          <a:p>
            <a:pPr lvl="1"/>
            <a:r>
              <a:rPr lang="en-GB" dirty="0"/>
              <a:t>Quicker delivery of designs to the market </a:t>
            </a:r>
          </a:p>
          <a:p>
            <a:pPr lvl="1"/>
            <a:r>
              <a:rPr lang="en-GB" dirty="0"/>
              <a:t>Efficiency in the use of materials </a:t>
            </a:r>
          </a:p>
          <a:p>
            <a:pPr lvl="1"/>
            <a:endParaRPr lang="en-GB" dirty="0"/>
          </a:p>
          <a:p>
            <a:pPr lvl="1"/>
            <a:endParaRPr lang="en-GB" dirty="0"/>
          </a:p>
        </p:txBody>
      </p:sp>
    </p:spTree>
    <p:extLst>
      <p:ext uri="{BB962C8B-B14F-4D97-AF65-F5344CB8AC3E}">
        <p14:creationId xmlns:p14="http://schemas.microsoft.com/office/powerpoint/2010/main" val="218890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a:t>
            </a:r>
          </a:p>
        </p:txBody>
      </p:sp>
      <p:sp>
        <p:nvSpPr>
          <p:cNvPr id="3" name="Content Placeholder 2"/>
          <p:cNvSpPr>
            <a:spLocks noGrp="1"/>
          </p:cNvSpPr>
          <p:nvPr>
            <p:ph idx="1"/>
          </p:nvPr>
        </p:nvSpPr>
        <p:spPr/>
        <p:txBody>
          <a:bodyPr/>
          <a:lstStyle/>
          <a:p>
            <a:r>
              <a:rPr lang="en-US" dirty="0"/>
              <a:t>Explain how supply chain management is used</a:t>
            </a:r>
          </a:p>
          <a:p>
            <a:r>
              <a:rPr lang="en-US" dirty="0"/>
              <a:t>Describe customer relationship management systems</a:t>
            </a:r>
          </a:p>
          <a:p>
            <a:r>
              <a:rPr lang="en-US" dirty="0"/>
              <a:t>Describe knowledge management systems</a:t>
            </a:r>
          </a:p>
          <a:p>
            <a:r>
              <a:rPr lang="en-US" dirty="0"/>
              <a:t>Describe enterprise resource planning systems</a:t>
            </a:r>
          </a:p>
          <a:p>
            <a:endParaRPr lang="en-US" dirty="0"/>
          </a:p>
        </p:txBody>
      </p:sp>
    </p:spTree>
    <p:extLst>
      <p:ext uri="{BB962C8B-B14F-4D97-AF65-F5344CB8AC3E}">
        <p14:creationId xmlns:p14="http://schemas.microsoft.com/office/powerpoint/2010/main" val="1436133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Drones </a:t>
            </a:r>
          </a:p>
        </p:txBody>
      </p:sp>
      <p:sp>
        <p:nvSpPr>
          <p:cNvPr id="3" name="Content Placeholder 2"/>
          <p:cNvSpPr>
            <a:spLocks noGrp="1"/>
          </p:cNvSpPr>
          <p:nvPr>
            <p:ph idx="1"/>
          </p:nvPr>
        </p:nvSpPr>
        <p:spPr/>
        <p:txBody>
          <a:bodyPr/>
          <a:lstStyle/>
          <a:p>
            <a:pPr>
              <a:spcBef>
                <a:spcPts val="500"/>
              </a:spcBef>
            </a:pPr>
            <a:r>
              <a:rPr lang="en-GB" dirty="0"/>
              <a:t>Specialized robot that is designed to fly and perform certain automated tasks </a:t>
            </a:r>
          </a:p>
          <a:p>
            <a:pPr lvl="1">
              <a:spcBef>
                <a:spcPts val="500"/>
              </a:spcBef>
            </a:pPr>
            <a:r>
              <a:rPr lang="en-GB" dirty="0"/>
              <a:t>Available in various shapes and sizes</a:t>
            </a:r>
          </a:p>
          <a:p>
            <a:pPr lvl="1">
              <a:spcBef>
                <a:spcPts val="500"/>
              </a:spcBef>
            </a:pPr>
            <a:r>
              <a:rPr lang="en-GB" dirty="0"/>
              <a:t>Vary in sophistication </a:t>
            </a:r>
          </a:p>
          <a:p>
            <a:pPr>
              <a:spcBef>
                <a:spcPts val="500"/>
              </a:spcBef>
            </a:pPr>
            <a:r>
              <a:rPr lang="en-GB" dirty="0"/>
              <a:t>Several SCM uses </a:t>
            </a:r>
          </a:p>
          <a:p>
            <a:pPr lvl="1">
              <a:spcBef>
                <a:spcPts val="500"/>
              </a:spcBef>
            </a:pPr>
            <a:r>
              <a:rPr lang="en-GB" dirty="0"/>
              <a:t>Count, carry, and deliver inventory</a:t>
            </a:r>
          </a:p>
          <a:p>
            <a:pPr lvl="1">
              <a:spcBef>
                <a:spcPts val="500"/>
              </a:spcBef>
            </a:pPr>
            <a:r>
              <a:rPr lang="en-GB" dirty="0"/>
              <a:t>Supervise animals in agriculture </a:t>
            </a:r>
          </a:p>
          <a:p>
            <a:pPr lvl="1">
              <a:spcBef>
                <a:spcPts val="500"/>
              </a:spcBef>
            </a:pPr>
            <a:r>
              <a:rPr lang="en-GB" dirty="0"/>
              <a:t>Perform maintenance tasks in dangerous environments </a:t>
            </a:r>
          </a:p>
          <a:p>
            <a:pPr marL="365760" lvl="1" indent="0">
              <a:spcBef>
                <a:spcPts val="500"/>
              </a:spcBef>
              <a:buNone/>
            </a:pPr>
            <a:endParaRPr lang="en-GB" dirty="0"/>
          </a:p>
        </p:txBody>
      </p:sp>
    </p:spTree>
    <p:extLst>
      <p:ext uri="{BB962C8B-B14F-4D97-AF65-F5344CB8AC3E}">
        <p14:creationId xmlns:p14="http://schemas.microsoft.com/office/powerpoint/2010/main" val="202667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Internet of Things (IoTs) (1 of 2)</a:t>
            </a:r>
          </a:p>
        </p:txBody>
      </p:sp>
      <p:sp>
        <p:nvSpPr>
          <p:cNvPr id="3" name="Content Placeholder 2"/>
          <p:cNvSpPr>
            <a:spLocks noGrp="1"/>
          </p:cNvSpPr>
          <p:nvPr>
            <p:ph idx="1"/>
          </p:nvPr>
        </p:nvSpPr>
        <p:spPr/>
        <p:txBody>
          <a:bodyPr/>
          <a:lstStyle/>
          <a:p>
            <a:r>
              <a:rPr lang="en-GB" dirty="0"/>
              <a:t>Helps achieve several goals</a:t>
            </a:r>
          </a:p>
          <a:p>
            <a:pPr lvl="1"/>
            <a:r>
              <a:rPr lang="en-GB" dirty="0"/>
              <a:t>Reduces inventory loss in warehouses or in transit </a:t>
            </a:r>
          </a:p>
          <a:p>
            <a:pPr lvl="1"/>
            <a:r>
              <a:rPr lang="en-GB" dirty="0"/>
              <a:t>Reduces fuel costs </a:t>
            </a:r>
          </a:p>
          <a:p>
            <a:pPr lvl="1"/>
            <a:r>
              <a:rPr lang="en-GB" dirty="0"/>
              <a:t>Ensures temperature stability during product transit </a:t>
            </a:r>
          </a:p>
          <a:p>
            <a:pPr marL="365760" lvl="1" indent="0">
              <a:buNone/>
            </a:pPr>
            <a:endParaRPr lang="en-GB" dirty="0"/>
          </a:p>
          <a:p>
            <a:pPr lvl="1"/>
            <a:endParaRPr lang="en-GB" dirty="0"/>
          </a:p>
          <a:p>
            <a:pPr lvl="1"/>
            <a:endParaRPr lang="en-GB" dirty="0"/>
          </a:p>
        </p:txBody>
      </p:sp>
    </p:spTree>
    <p:extLst>
      <p:ext uri="{BB962C8B-B14F-4D97-AF65-F5344CB8AC3E}">
        <p14:creationId xmlns:p14="http://schemas.microsoft.com/office/powerpoint/2010/main" val="216100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Internet of Things (IoTs) (2 of 2)</a:t>
            </a:r>
          </a:p>
        </p:txBody>
      </p:sp>
      <p:sp>
        <p:nvSpPr>
          <p:cNvPr id="3" name="Content Placeholder 2"/>
          <p:cNvSpPr>
            <a:spLocks noGrp="1"/>
          </p:cNvSpPr>
          <p:nvPr>
            <p:ph idx="1"/>
          </p:nvPr>
        </p:nvSpPr>
        <p:spPr/>
        <p:txBody>
          <a:bodyPr/>
          <a:lstStyle/>
          <a:p>
            <a:pPr lvl="1"/>
            <a:r>
              <a:rPr lang="en-GB" dirty="0"/>
              <a:t>Manages warehouse inventory for out-of-stock inventory </a:t>
            </a:r>
          </a:p>
          <a:p>
            <a:pPr lvl="1"/>
            <a:r>
              <a:rPr lang="en-GB" dirty="0"/>
              <a:t>Improves customer service and gathers BI regarding product usage </a:t>
            </a:r>
          </a:p>
          <a:p>
            <a:pPr lvl="1"/>
            <a:endParaRPr lang="en-GB" dirty="0"/>
          </a:p>
          <a:p>
            <a:pPr lvl="1"/>
            <a:endParaRPr lang="en-GB" dirty="0"/>
          </a:p>
          <a:p>
            <a:pPr lvl="1"/>
            <a:endParaRPr lang="en-GB" dirty="0"/>
          </a:p>
        </p:txBody>
      </p:sp>
    </p:spTree>
    <p:extLst>
      <p:ext uri="{BB962C8B-B14F-4D97-AF65-F5344CB8AC3E}">
        <p14:creationId xmlns:p14="http://schemas.microsoft.com/office/powerpoint/2010/main" val="331919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noAutofit/>
          </a:bodyPr>
          <a:lstStyle/>
          <a:p>
            <a:r>
              <a:rPr lang="en-US" altLang="en-US" dirty="0"/>
              <a:t>Customer Relationship Management (1 of 3)</a:t>
            </a:r>
          </a:p>
        </p:txBody>
      </p:sp>
      <p:sp>
        <p:nvSpPr>
          <p:cNvPr id="48131" name="Content Placeholder 2"/>
          <p:cNvSpPr>
            <a:spLocks noGrp="1"/>
          </p:cNvSpPr>
          <p:nvPr>
            <p:ph idx="1"/>
          </p:nvPr>
        </p:nvSpPr>
        <p:spPr/>
        <p:txBody>
          <a:bodyPr/>
          <a:lstStyle/>
          <a:p>
            <a:r>
              <a:rPr lang="en-US" altLang="en-US" dirty="0"/>
              <a:t>Customer relationship management (CRM): processes a company uses to track and organize its contacts with customers</a:t>
            </a:r>
          </a:p>
          <a:p>
            <a:pPr lvl="1"/>
            <a:r>
              <a:rPr lang="en-US" altLang="en-US" dirty="0"/>
              <a:t>Improves services offered to customers</a:t>
            </a:r>
          </a:p>
          <a:p>
            <a:pPr lvl="1"/>
            <a:r>
              <a:rPr lang="en-US" altLang="en-US" dirty="0"/>
              <a:t>Uses customer contact information for targeted marketing</a:t>
            </a:r>
          </a:p>
          <a:p>
            <a:pPr lvl="1"/>
            <a:r>
              <a:rPr lang="en-US" altLang="en-US" dirty="0"/>
              <a:t>Helps organizations make better use of data, information, and knowledge to understand customers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noAutofit/>
          </a:bodyPr>
          <a:lstStyle/>
          <a:p>
            <a:r>
              <a:rPr lang="en-US" altLang="en-US" dirty="0"/>
              <a:t>Customer Relationship Management (2 of 3)</a:t>
            </a:r>
            <a:endParaRPr lang="en-US" altLang="en-US" sz="2000" dirty="0"/>
          </a:p>
        </p:txBody>
      </p:sp>
      <p:sp>
        <p:nvSpPr>
          <p:cNvPr id="50179" name="Content Placeholder 2"/>
          <p:cNvSpPr>
            <a:spLocks noGrp="1"/>
          </p:cNvSpPr>
          <p:nvPr>
            <p:ph idx="1"/>
          </p:nvPr>
        </p:nvSpPr>
        <p:spPr/>
        <p:txBody>
          <a:bodyPr/>
          <a:lstStyle/>
          <a:p>
            <a:r>
              <a:rPr lang="en-US" altLang="en-US" dirty="0"/>
              <a:t>Marketing strategies focus on long-term relationships and include:</a:t>
            </a:r>
          </a:p>
          <a:p>
            <a:pPr lvl="1"/>
            <a:r>
              <a:rPr lang="en-US" altLang="en-US" dirty="0"/>
              <a:t>Identifying customer segments and a company’s profitable and loyal customers</a:t>
            </a:r>
          </a:p>
          <a:p>
            <a:pPr lvl="1"/>
            <a:r>
              <a:rPr lang="en-US" altLang="en-US" dirty="0"/>
              <a:t>Improving products to meet customer needs and customer retention</a:t>
            </a:r>
          </a:p>
          <a:p>
            <a:r>
              <a:rPr lang="en-US" altLang="en-US" dirty="0"/>
              <a:t>Provides a complete picture of an organization’s customers</a:t>
            </a:r>
          </a:p>
          <a:p>
            <a:pPr lvl="1"/>
            <a:r>
              <a:rPr lang="en-US" altLang="en-US" dirty="0"/>
              <a:t>Complex analyses on customer data</a:t>
            </a:r>
          </a:p>
          <a:p>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1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4"/>
          <p:cNvSpPr>
            <a:spLocks noGrp="1"/>
          </p:cNvSpPr>
          <p:nvPr>
            <p:ph type="title"/>
          </p:nvPr>
        </p:nvSpPr>
        <p:spPr/>
        <p:txBody>
          <a:bodyPr>
            <a:normAutofit fontScale="90000"/>
          </a:bodyPr>
          <a:lstStyle/>
          <a:p>
            <a:r>
              <a:rPr lang="en-US" altLang="en-US" dirty="0"/>
              <a:t>Customer Relationship Management (3 of 3)</a:t>
            </a:r>
          </a:p>
        </p:txBody>
      </p:sp>
      <p:sp>
        <p:nvSpPr>
          <p:cNvPr id="52227" name="Content Placeholder 2"/>
          <p:cNvSpPr>
            <a:spLocks noGrp="1"/>
          </p:cNvSpPr>
          <p:nvPr>
            <p:ph idx="1"/>
          </p:nvPr>
        </p:nvSpPr>
        <p:spPr/>
        <p:txBody>
          <a:bodyPr/>
          <a:lstStyle/>
          <a:p>
            <a:r>
              <a:rPr lang="en-US" altLang="en-US" dirty="0"/>
              <a:t>Activities in a CRM System </a:t>
            </a:r>
          </a:p>
          <a:p>
            <a:pPr lvl="1"/>
            <a:r>
              <a:rPr lang="en-US" altLang="en-US" dirty="0"/>
              <a:t>Sales automation</a:t>
            </a:r>
          </a:p>
          <a:p>
            <a:pPr lvl="1"/>
            <a:r>
              <a:rPr lang="en-US" altLang="en-US" dirty="0"/>
              <a:t>Order processing</a:t>
            </a:r>
          </a:p>
          <a:p>
            <a:pPr lvl="1"/>
            <a:r>
              <a:rPr lang="en-US" altLang="en-US" dirty="0"/>
              <a:t>Marketing automation</a:t>
            </a:r>
          </a:p>
          <a:p>
            <a:pPr lvl="1"/>
            <a:r>
              <a:rPr lang="en-US" altLang="en-US" dirty="0"/>
              <a:t>Customer support</a:t>
            </a:r>
          </a:p>
          <a:p>
            <a:pPr lvl="1"/>
            <a:r>
              <a:rPr lang="en-US" altLang="en-US" dirty="0"/>
              <a:t>Knowledge management</a:t>
            </a:r>
          </a:p>
          <a:p>
            <a:pPr lvl="1"/>
            <a:r>
              <a:rPr lang="en-US" altLang="en-US" dirty="0"/>
              <a:t>Personalization technology</a:t>
            </a:r>
          </a:p>
        </p:txBody>
      </p:sp>
    </p:spTree>
    <p:extLst>
      <p:ext uri="{BB962C8B-B14F-4D97-AF65-F5344CB8AC3E}">
        <p14:creationId xmlns:p14="http://schemas.microsoft.com/office/powerpoint/2010/main" val="286161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2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2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dirty="0"/>
              <a:t>CRM Applications (1 of 2)</a:t>
            </a:r>
          </a:p>
        </p:txBody>
      </p:sp>
      <p:sp>
        <p:nvSpPr>
          <p:cNvPr id="54275" name="Content Placeholder 2"/>
          <p:cNvSpPr>
            <a:spLocks noGrp="1"/>
          </p:cNvSpPr>
          <p:nvPr>
            <p:ph idx="1"/>
          </p:nvPr>
        </p:nvSpPr>
        <p:spPr/>
        <p:txBody>
          <a:bodyPr/>
          <a:lstStyle/>
          <a:p>
            <a:r>
              <a:rPr lang="en-US" altLang="en-US" dirty="0"/>
              <a:t>Implemented with one of two approaches </a:t>
            </a:r>
          </a:p>
          <a:p>
            <a:pPr lvl="1"/>
            <a:r>
              <a:rPr lang="en-US" altLang="en-US" dirty="0"/>
              <a:t>On-premises CRM </a:t>
            </a:r>
          </a:p>
          <a:p>
            <a:pPr lvl="1"/>
            <a:r>
              <a:rPr lang="en-US" altLang="en-US" dirty="0"/>
              <a:t>Web-based CRM </a:t>
            </a:r>
          </a:p>
          <a:p>
            <a:r>
              <a:rPr lang="en-US" altLang="en-US" dirty="0"/>
              <a:t>Software packages available for setting up a CRM system </a:t>
            </a:r>
          </a:p>
          <a:p>
            <a:pPr lvl="1"/>
            <a:r>
              <a:rPr lang="en-US" altLang="en-US" dirty="0"/>
              <a:t>Amdocs CRM, Optima Technologies ExSellence, Infor CRM, SAP CRM, and Oracle CRM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2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2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dirty="0"/>
              <a:t>CRM Applications (2 of 2)</a:t>
            </a:r>
          </a:p>
        </p:txBody>
      </p:sp>
      <p:sp>
        <p:nvSpPr>
          <p:cNvPr id="54275" name="Content Placeholder 2"/>
          <p:cNvSpPr>
            <a:spLocks noGrp="1"/>
          </p:cNvSpPr>
          <p:nvPr>
            <p:ph idx="1"/>
          </p:nvPr>
        </p:nvSpPr>
        <p:spPr/>
        <p:txBody>
          <a:bodyPr/>
          <a:lstStyle/>
          <a:p>
            <a:r>
              <a:rPr lang="en-US" altLang="en-US" dirty="0"/>
              <a:t>Features of CRM software packages</a:t>
            </a:r>
          </a:p>
          <a:p>
            <a:pPr lvl="1"/>
            <a:r>
              <a:rPr lang="en-US" altLang="en-US" dirty="0"/>
              <a:t>Salesforce automation</a:t>
            </a:r>
          </a:p>
          <a:p>
            <a:pPr lvl="1"/>
            <a:r>
              <a:rPr lang="en-US" altLang="en-US" dirty="0"/>
              <a:t>eCRM or Web-based CRM</a:t>
            </a:r>
          </a:p>
          <a:p>
            <a:pPr lvl="1"/>
            <a:r>
              <a:rPr lang="en-US" altLang="en-US" dirty="0"/>
              <a:t>Survey management</a:t>
            </a:r>
          </a:p>
          <a:p>
            <a:pPr lvl="1"/>
            <a:r>
              <a:rPr lang="en-US" altLang="en-US" dirty="0"/>
              <a:t>Automated customer service</a:t>
            </a:r>
          </a:p>
          <a:p>
            <a:pPr lvl="1"/>
            <a:endParaRPr lang="en-US" altLang="en-US" dirty="0"/>
          </a:p>
        </p:txBody>
      </p:sp>
    </p:spTree>
    <p:extLst>
      <p:ext uri="{BB962C8B-B14F-4D97-AF65-F5344CB8AC3E}">
        <p14:creationId xmlns:p14="http://schemas.microsoft.com/office/powerpoint/2010/main" val="269361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2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2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34B6BF-F041-4EBC-A555-FB5E6A636B89}"/>
              </a:ext>
            </a:extLst>
          </p:cNvPr>
          <p:cNvSpPr>
            <a:spLocks noGrp="1"/>
          </p:cNvSpPr>
          <p:nvPr>
            <p:ph type="title"/>
          </p:nvPr>
        </p:nvSpPr>
        <p:spPr/>
        <p:txBody>
          <a:bodyPr/>
          <a:lstStyle/>
          <a:p>
            <a:r>
              <a:rPr lang="en-US" dirty="0"/>
              <a:t>Personalization Technology (1 of 5)</a:t>
            </a:r>
          </a:p>
        </p:txBody>
      </p:sp>
      <p:sp>
        <p:nvSpPr>
          <p:cNvPr id="3" name="Content Placeholder 2">
            <a:extLst>
              <a:ext uri="{FF2B5EF4-FFF2-40B4-BE49-F238E27FC236}">
                <a16:creationId xmlns:a16="http://schemas.microsoft.com/office/drawing/2014/main" xmlns="" id="{089B65DA-0F24-4827-B7F3-D8B3FBFF26D3}"/>
              </a:ext>
            </a:extLst>
          </p:cNvPr>
          <p:cNvSpPr>
            <a:spLocks noGrp="1"/>
          </p:cNvSpPr>
          <p:nvPr>
            <p:ph idx="1"/>
          </p:nvPr>
        </p:nvSpPr>
        <p:spPr/>
        <p:txBody>
          <a:bodyPr/>
          <a:lstStyle/>
          <a:p>
            <a:r>
              <a:rPr lang="en-US" dirty="0"/>
              <a:t>Personalization</a:t>
            </a:r>
          </a:p>
          <a:p>
            <a:pPr lvl="1"/>
            <a:r>
              <a:rPr lang="en-US" dirty="0"/>
              <a:t>Process of satisfying customers’ needs, building customer relationships, and increasing profits </a:t>
            </a:r>
          </a:p>
          <a:p>
            <a:pPr lvl="1"/>
            <a:r>
              <a:rPr lang="en-US" dirty="0"/>
              <a:t>Achieved by designing goods and services that meet customers’ preferences better</a:t>
            </a:r>
          </a:p>
          <a:p>
            <a:endParaRPr lang="en-US" dirty="0"/>
          </a:p>
        </p:txBody>
      </p:sp>
    </p:spTree>
    <p:extLst>
      <p:ext uri="{BB962C8B-B14F-4D97-AF65-F5344CB8AC3E}">
        <p14:creationId xmlns:p14="http://schemas.microsoft.com/office/powerpoint/2010/main" val="3132398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34B6BF-F041-4EBC-A555-FB5E6A636B89}"/>
              </a:ext>
            </a:extLst>
          </p:cNvPr>
          <p:cNvSpPr>
            <a:spLocks noGrp="1"/>
          </p:cNvSpPr>
          <p:nvPr>
            <p:ph type="title"/>
          </p:nvPr>
        </p:nvSpPr>
        <p:spPr/>
        <p:txBody>
          <a:bodyPr/>
          <a:lstStyle/>
          <a:p>
            <a:r>
              <a:rPr lang="en-US" dirty="0"/>
              <a:t>Personalization Technology (2 of 5)</a:t>
            </a:r>
          </a:p>
        </p:txBody>
      </p:sp>
      <p:sp>
        <p:nvSpPr>
          <p:cNvPr id="3" name="Content Placeholder 2">
            <a:extLst>
              <a:ext uri="{FF2B5EF4-FFF2-40B4-BE49-F238E27FC236}">
                <a16:creationId xmlns:a16="http://schemas.microsoft.com/office/drawing/2014/main" xmlns="" id="{089B65DA-0F24-4827-B7F3-D8B3FBFF26D3}"/>
              </a:ext>
            </a:extLst>
          </p:cNvPr>
          <p:cNvSpPr>
            <a:spLocks noGrp="1"/>
          </p:cNvSpPr>
          <p:nvPr>
            <p:ph idx="1"/>
          </p:nvPr>
        </p:nvSpPr>
        <p:spPr/>
        <p:txBody>
          <a:bodyPr/>
          <a:lstStyle/>
          <a:p>
            <a:r>
              <a:rPr lang="en-US" dirty="0"/>
              <a:t>Customization</a:t>
            </a:r>
          </a:p>
          <a:p>
            <a:pPr lvl="1"/>
            <a:r>
              <a:rPr lang="en-US" dirty="0"/>
              <a:t>Allows customers to modify the standard offering</a:t>
            </a:r>
          </a:p>
          <a:p>
            <a:pPr lvl="1"/>
            <a:r>
              <a:rPr lang="en-US" dirty="0"/>
              <a:t>Example: selecting a different home page to be displayed each time the Web browser is opened</a:t>
            </a:r>
          </a:p>
          <a:p>
            <a:endParaRPr lang="en-US" dirty="0"/>
          </a:p>
        </p:txBody>
      </p:sp>
    </p:spTree>
    <p:extLst>
      <p:ext uri="{BB962C8B-B14F-4D97-AF65-F5344CB8AC3E}">
        <p14:creationId xmlns:p14="http://schemas.microsoft.com/office/powerpoint/2010/main" val="482412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IN" altLang="en-US" dirty="0"/>
              <a:t>Introduction </a:t>
            </a:r>
            <a:endParaRPr lang="en-US" altLang="en-US" dirty="0"/>
          </a:p>
        </p:txBody>
      </p:sp>
      <p:sp>
        <p:nvSpPr>
          <p:cNvPr id="19459" name="Content Placeholder 2"/>
          <p:cNvSpPr>
            <a:spLocks noGrp="1"/>
          </p:cNvSpPr>
          <p:nvPr>
            <p:ph idx="1"/>
          </p:nvPr>
        </p:nvSpPr>
        <p:spPr/>
        <p:txBody>
          <a:bodyPr/>
          <a:lstStyle/>
          <a:p>
            <a:r>
              <a:rPr lang="en-US" altLang="en-US" dirty="0"/>
              <a:t>Enterprise system </a:t>
            </a:r>
          </a:p>
          <a:p>
            <a:pPr lvl="1"/>
            <a:r>
              <a:rPr lang="en-US" altLang="en-US" dirty="0"/>
              <a:t>Application used in all the functions of a business </a:t>
            </a:r>
          </a:p>
          <a:p>
            <a:pPr lvl="1"/>
            <a:r>
              <a:rPr lang="en-US" altLang="en-US" dirty="0"/>
              <a:t>Supports decision making throughout the organization</a:t>
            </a:r>
          </a:p>
          <a:p>
            <a:r>
              <a:rPr lang="en-US" altLang="en-US" dirty="0"/>
              <a:t>Enterprise resource planning system</a:t>
            </a:r>
          </a:p>
          <a:p>
            <a:pPr lvl="1"/>
            <a:r>
              <a:rPr lang="en-US" altLang="en-US" dirty="0"/>
              <a:t>Used to coordinate operations, resources, and decision making among manufacturing, production, marketing, and human resources</a:t>
            </a:r>
          </a:p>
        </p:txBody>
      </p:sp>
    </p:spTree>
    <p:extLst>
      <p:ext uri="{BB962C8B-B14F-4D97-AF65-F5344CB8AC3E}">
        <p14:creationId xmlns:p14="http://schemas.microsoft.com/office/powerpoint/2010/main" val="288916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en-US" dirty="0"/>
              <a:t>Personalization Technology (3 of 5)</a:t>
            </a:r>
          </a:p>
        </p:txBody>
      </p:sp>
      <p:sp>
        <p:nvSpPr>
          <p:cNvPr id="60419" name="Content Placeholder 2"/>
          <p:cNvSpPr>
            <a:spLocks noGrp="1"/>
          </p:cNvSpPr>
          <p:nvPr>
            <p:ph idx="1"/>
          </p:nvPr>
        </p:nvSpPr>
        <p:spPr/>
        <p:txBody>
          <a:bodyPr/>
          <a:lstStyle/>
          <a:p>
            <a:r>
              <a:rPr lang="en-US" altLang="en-US" dirty="0"/>
              <a:t>Requires gathering customer information</a:t>
            </a:r>
          </a:p>
          <a:p>
            <a:pPr lvl="1"/>
            <a:r>
              <a:rPr lang="en-US" altLang="en-US" dirty="0"/>
              <a:t>May affect customers’ sense of privacy </a:t>
            </a:r>
          </a:p>
          <a:p>
            <a:r>
              <a:rPr lang="en-US" altLang="en-US" dirty="0"/>
              <a:t>Implementation requires:</a:t>
            </a:r>
          </a:p>
          <a:p>
            <a:pPr lvl="1"/>
            <a:r>
              <a:rPr lang="en-US" altLang="en-US" dirty="0"/>
              <a:t>Internet and databases</a:t>
            </a:r>
          </a:p>
          <a:p>
            <a:pPr lvl="1"/>
            <a:r>
              <a:rPr lang="en-US" altLang="en-US" dirty="0"/>
              <a:t>Data warehouse/data marts</a:t>
            </a:r>
          </a:p>
          <a:p>
            <a:pPr lvl="1"/>
            <a:r>
              <a:rPr lang="en-US" altLang="en-US" dirty="0"/>
              <a:t>Data-mining tools</a:t>
            </a:r>
          </a:p>
          <a:p>
            <a:pPr lvl="1"/>
            <a:r>
              <a:rPr lang="en-US" altLang="en-US" dirty="0"/>
              <a:t>Mobile networks</a:t>
            </a:r>
          </a:p>
          <a:p>
            <a:pPr lvl="1"/>
            <a:r>
              <a:rPr lang="en-US" altLang="en-US" dirty="0"/>
              <a:t>Collaborative filtering (CF)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4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4"/>
          <p:cNvSpPr>
            <a:spLocks noGrp="1"/>
          </p:cNvSpPr>
          <p:nvPr>
            <p:ph type="title"/>
          </p:nvPr>
        </p:nvSpPr>
        <p:spPr/>
        <p:txBody>
          <a:bodyPr/>
          <a:lstStyle/>
          <a:p>
            <a:r>
              <a:rPr lang="en-US" altLang="en-US" dirty="0"/>
              <a:t>Personalization Technology (4 of 5)</a:t>
            </a:r>
          </a:p>
        </p:txBody>
      </p:sp>
      <p:sp>
        <p:nvSpPr>
          <p:cNvPr id="62467" name="Content Placeholder 2"/>
          <p:cNvSpPr>
            <a:spLocks noGrp="1"/>
          </p:cNvSpPr>
          <p:nvPr>
            <p:ph idx="1"/>
          </p:nvPr>
        </p:nvSpPr>
        <p:spPr/>
        <p:txBody>
          <a:bodyPr/>
          <a:lstStyle/>
          <a:p>
            <a:r>
              <a:rPr lang="en-US" altLang="en-US" dirty="0"/>
              <a:t>Collaborative Filtering (CF)</a:t>
            </a:r>
          </a:p>
          <a:p>
            <a:pPr lvl="1"/>
            <a:r>
              <a:rPr lang="en-US" altLang="en-US" dirty="0"/>
              <a:t>Search for specific information or patterns using input from multiple business partners and data sources</a:t>
            </a:r>
          </a:p>
          <a:p>
            <a:pPr lvl="1"/>
            <a:r>
              <a:rPr lang="en-US" altLang="en-US" dirty="0"/>
              <a:t>Identifies groups of people based on common interests and recommends products</a:t>
            </a:r>
          </a:p>
          <a:p>
            <a:pPr lvl="1"/>
            <a:r>
              <a:rPr lang="en-US" altLang="en-US" dirty="0"/>
              <a:t>Works well for a single product category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4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FC0DAA5-E15E-4EED-983B-98EBD2032417}"/>
              </a:ext>
            </a:extLst>
          </p:cNvPr>
          <p:cNvSpPr>
            <a:spLocks noGrp="1"/>
          </p:cNvSpPr>
          <p:nvPr>
            <p:ph type="title"/>
          </p:nvPr>
        </p:nvSpPr>
        <p:spPr/>
        <p:txBody>
          <a:bodyPr/>
          <a:lstStyle/>
          <a:p>
            <a:r>
              <a:rPr lang="en-US" dirty="0"/>
              <a:t>Personalization Technology (5 of 5)</a:t>
            </a:r>
          </a:p>
        </p:txBody>
      </p:sp>
      <p:sp>
        <p:nvSpPr>
          <p:cNvPr id="62467" name="Content Placeholder 2"/>
          <p:cNvSpPr>
            <a:spLocks noGrp="1"/>
          </p:cNvSpPr>
          <p:nvPr>
            <p:ph idx="1"/>
          </p:nvPr>
        </p:nvSpPr>
        <p:spPr/>
        <p:txBody>
          <a:bodyPr/>
          <a:lstStyle/>
          <a:p>
            <a:r>
              <a:rPr lang="en-US" altLang="en-US" dirty="0"/>
              <a:t>Collaborative filtering drawbacks</a:t>
            </a:r>
          </a:p>
          <a:p>
            <a:pPr lvl="1"/>
            <a:r>
              <a:rPr lang="en-US" altLang="en-US" dirty="0"/>
              <a:t>Needs a large sample of users and content to work well</a:t>
            </a:r>
          </a:p>
          <a:p>
            <a:pPr lvl="1"/>
            <a:r>
              <a:rPr lang="en-US" altLang="en-US" dirty="0"/>
              <a:t>Fails to make recommendations across unrelated categories</a:t>
            </a:r>
          </a:p>
          <a:p>
            <a:r>
              <a:rPr lang="en-US" altLang="en-US" dirty="0"/>
              <a:t>Application </a:t>
            </a:r>
          </a:p>
          <a:p>
            <a:pPr lvl="1"/>
            <a:r>
              <a:rPr lang="en-US" altLang="en-US" dirty="0"/>
              <a:t>Making automatic predictions about customer preferences based on similar users</a:t>
            </a:r>
          </a:p>
        </p:txBody>
      </p:sp>
    </p:spTree>
    <p:extLst>
      <p:ext uri="{BB962C8B-B14F-4D97-AF65-F5344CB8AC3E}">
        <p14:creationId xmlns:p14="http://schemas.microsoft.com/office/powerpoint/2010/main" val="101532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4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4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en-US" dirty="0"/>
              <a:t>Knowledge Management (1 of 6)</a:t>
            </a:r>
          </a:p>
        </p:txBody>
      </p:sp>
      <p:sp>
        <p:nvSpPr>
          <p:cNvPr id="64515" name="Content Placeholder 2"/>
          <p:cNvSpPr>
            <a:spLocks noGrp="1"/>
          </p:cNvSpPr>
          <p:nvPr>
            <p:ph idx="1"/>
          </p:nvPr>
        </p:nvSpPr>
        <p:spPr/>
        <p:txBody>
          <a:bodyPr/>
          <a:lstStyle/>
          <a:p>
            <a:r>
              <a:rPr lang="en-US" altLang="en-US" dirty="0"/>
              <a:t>Knowledge management (KM) is a technique used to improve CRM systems</a:t>
            </a:r>
          </a:p>
          <a:p>
            <a:pPr lvl="1"/>
            <a:r>
              <a:rPr lang="en-US" altLang="en-US" dirty="0"/>
              <a:t>Identifying, storing, and disseminating “know-how”— facts about how to perform tasks	</a:t>
            </a:r>
          </a:p>
          <a:p>
            <a:pPr marL="365760" lvl="1" indent="0">
              <a:buNone/>
            </a:pP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en-US" dirty="0"/>
              <a:t>Knowledge Management (2 of 6)</a:t>
            </a:r>
          </a:p>
        </p:txBody>
      </p:sp>
      <p:sp>
        <p:nvSpPr>
          <p:cNvPr id="64515" name="Content Placeholder 2"/>
          <p:cNvSpPr>
            <a:spLocks noGrp="1"/>
          </p:cNvSpPr>
          <p:nvPr>
            <p:ph idx="1"/>
          </p:nvPr>
        </p:nvSpPr>
        <p:spPr/>
        <p:txBody>
          <a:bodyPr/>
          <a:lstStyle/>
          <a:p>
            <a:r>
              <a:rPr lang="en-US" altLang="en-US" dirty="0"/>
              <a:t>Draws on concepts of organizational learning, culture, and best practices to:</a:t>
            </a:r>
          </a:p>
          <a:p>
            <a:pPr lvl="1"/>
            <a:r>
              <a:rPr lang="en-US" altLang="en-US" dirty="0"/>
              <a:t>Convert tacit knowledge into explicit knowledge</a:t>
            </a:r>
          </a:p>
          <a:p>
            <a:pPr lvl="1"/>
            <a:r>
              <a:rPr lang="en-US" altLang="en-US" dirty="0"/>
              <a:t>Create a knowledge-sharing culture in an organization</a:t>
            </a:r>
          </a:p>
          <a:p>
            <a:pPr lvl="1"/>
            <a:r>
              <a:rPr lang="en-US" altLang="en-US" dirty="0"/>
              <a:t>Eliminate obstacles to sharing knowledge</a:t>
            </a:r>
          </a:p>
          <a:p>
            <a:pPr lvl="1"/>
            <a:endParaRPr lang="en-US" altLang="en-US" dirty="0"/>
          </a:p>
        </p:txBody>
      </p:sp>
    </p:spTree>
    <p:extLst>
      <p:ext uri="{BB962C8B-B14F-4D97-AF65-F5344CB8AC3E}">
        <p14:creationId xmlns:p14="http://schemas.microsoft.com/office/powerpoint/2010/main" val="143623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5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525764" y="457201"/>
            <a:ext cx="8229600" cy="881752"/>
          </a:xfrm>
        </p:spPr>
        <p:txBody>
          <a:bodyPr>
            <a:noAutofit/>
          </a:bodyPr>
          <a:lstStyle/>
          <a:p>
            <a:r>
              <a:rPr lang="en-US" altLang="en-US" dirty="0"/>
              <a:t>Knowledge Management (3 of 6)</a:t>
            </a:r>
            <a:endParaRPr lang="en-US" altLang="en-US" sz="2000" dirty="0"/>
          </a:p>
        </p:txBody>
      </p:sp>
      <p:sp>
        <p:nvSpPr>
          <p:cNvPr id="66563" name="Content Placeholder 2"/>
          <p:cNvSpPr>
            <a:spLocks noGrp="1"/>
          </p:cNvSpPr>
          <p:nvPr>
            <p:ph idx="1"/>
          </p:nvPr>
        </p:nvSpPr>
        <p:spPr/>
        <p:txBody>
          <a:bodyPr/>
          <a:lstStyle/>
          <a:p>
            <a:r>
              <a:rPr lang="en-US" altLang="en-US" dirty="0"/>
              <a:t>Knowledge repository can be created by storing knowledge captured from experts </a:t>
            </a:r>
          </a:p>
          <a:p>
            <a:pPr lvl="1"/>
            <a:r>
              <a:rPr lang="en-US" altLang="en-US" dirty="0"/>
              <a:t>Can be accessed by employees when needed and used when new products are designed </a:t>
            </a:r>
          </a:p>
          <a:p>
            <a:r>
              <a:rPr lang="en-US" altLang="en-US" dirty="0"/>
              <a:t>Tracks how often an employee participates in knowledge-sharing interactions </a:t>
            </a:r>
          </a:p>
          <a:p>
            <a:pPr lvl="1"/>
            <a:r>
              <a:rPr lang="en-US" altLang="en-US" dirty="0"/>
              <a:t>Can be used to reward employees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5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5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noAutofit/>
          </a:bodyPr>
          <a:lstStyle/>
          <a:p>
            <a:r>
              <a:rPr lang="en-US" altLang="en-US" dirty="0"/>
              <a:t>Knowledge Management (4 of 6)</a:t>
            </a:r>
            <a:endParaRPr lang="en-US" altLang="en-US" sz="2000" dirty="0"/>
          </a:p>
        </p:txBody>
      </p:sp>
      <p:sp>
        <p:nvSpPr>
          <p:cNvPr id="66563" name="Content Placeholder 2"/>
          <p:cNvSpPr>
            <a:spLocks noGrp="1"/>
          </p:cNvSpPr>
          <p:nvPr>
            <p:ph idx="1"/>
          </p:nvPr>
        </p:nvSpPr>
        <p:spPr/>
        <p:txBody>
          <a:bodyPr/>
          <a:lstStyle/>
          <a:p>
            <a:r>
              <a:rPr lang="en-US" altLang="en-US" dirty="0"/>
              <a:t>Tools and technologies</a:t>
            </a:r>
          </a:p>
          <a:p>
            <a:pPr lvl="1"/>
            <a:r>
              <a:rPr lang="en-US" altLang="en-US" dirty="0"/>
              <a:t>Groupware to create, manage, and distribute documents in an organization </a:t>
            </a:r>
          </a:p>
          <a:p>
            <a:pPr lvl="1"/>
            <a:r>
              <a:rPr lang="en-US" altLang="en-US" dirty="0"/>
              <a:t>DBMSs and data-mining tools</a:t>
            </a:r>
          </a:p>
          <a:p>
            <a:pPr lvl="1"/>
            <a:r>
              <a:rPr lang="en-US" altLang="en-US" dirty="0"/>
              <a:t>Decision support systems</a:t>
            </a:r>
          </a:p>
          <a:p>
            <a:pPr lvl="1"/>
            <a:endParaRPr lang="en-US" altLang="en-US" dirty="0"/>
          </a:p>
        </p:txBody>
      </p:sp>
    </p:spTree>
    <p:extLst>
      <p:ext uri="{BB962C8B-B14F-4D97-AF65-F5344CB8AC3E}">
        <p14:creationId xmlns:p14="http://schemas.microsoft.com/office/powerpoint/2010/main" val="313309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5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5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noAutofit/>
          </a:bodyPr>
          <a:lstStyle/>
          <a:p>
            <a:r>
              <a:rPr lang="en-US" altLang="en-US" dirty="0"/>
              <a:t>Knowledge Management (5 of 6)</a:t>
            </a:r>
          </a:p>
        </p:txBody>
      </p:sp>
      <p:sp>
        <p:nvSpPr>
          <p:cNvPr id="68611" name="Content Placeholder 2"/>
          <p:cNvSpPr>
            <a:spLocks noGrp="1"/>
          </p:cNvSpPr>
          <p:nvPr>
            <p:ph idx="1"/>
          </p:nvPr>
        </p:nvSpPr>
        <p:spPr/>
        <p:txBody>
          <a:bodyPr/>
          <a:lstStyle/>
          <a:p>
            <a:r>
              <a:rPr lang="en-IN" altLang="en-US" dirty="0"/>
              <a:t>Contributions to an organization</a:t>
            </a:r>
            <a:endParaRPr lang="en-US" altLang="en-US" dirty="0"/>
          </a:p>
          <a:p>
            <a:pPr lvl="1"/>
            <a:r>
              <a:rPr lang="en-US" altLang="en-US" dirty="0"/>
              <a:t>Promote innovation by encouraging free exchange of ideas </a:t>
            </a:r>
          </a:p>
          <a:p>
            <a:pPr lvl="1"/>
            <a:r>
              <a:rPr lang="en-US" altLang="en-US" dirty="0"/>
              <a:t>Improve customer service by reducing response time </a:t>
            </a:r>
          </a:p>
          <a:p>
            <a:pPr lvl="1"/>
            <a:r>
              <a:rPr lang="en-US" altLang="en-US" dirty="0"/>
              <a:t>Increase revenue by reducing the delivery time for products and services </a:t>
            </a:r>
          </a:p>
          <a:p>
            <a:pPr lvl="1"/>
            <a:r>
              <a:rPr lang="en-US" altLang="en-US" dirty="0"/>
              <a:t>Improve employee retention rates by rewarding employees for their knowledge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6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6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6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6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tLang="en-US" dirty="0"/>
              <a:t>Knowledge Management (6 of 6)</a:t>
            </a:r>
          </a:p>
        </p:txBody>
      </p:sp>
      <p:sp>
        <p:nvSpPr>
          <p:cNvPr id="71683" name="Content Placeholder 2"/>
          <p:cNvSpPr>
            <a:spLocks noGrp="1"/>
          </p:cNvSpPr>
          <p:nvPr>
            <p:ph idx="1"/>
          </p:nvPr>
        </p:nvSpPr>
        <p:spPr/>
        <p:txBody>
          <a:bodyPr/>
          <a:lstStyle/>
          <a:p>
            <a:r>
              <a:rPr lang="en-US" altLang="en-US" dirty="0"/>
              <a:t>Chief knowledge officer (CKO) ensures:</a:t>
            </a:r>
          </a:p>
          <a:p>
            <a:pPr lvl="1"/>
            <a:r>
              <a:rPr lang="en-US" altLang="en-US" dirty="0"/>
              <a:t>Knowledge resources are collected, stored, and disseminated among key decision makers</a:t>
            </a:r>
          </a:p>
          <a:p>
            <a:pPr lvl="1"/>
            <a:r>
              <a:rPr lang="en-US" altLang="en-US" dirty="0"/>
              <a:t>Organization profits from knowledge resources</a:t>
            </a:r>
          </a:p>
          <a:p>
            <a:pPr lvl="1"/>
            <a:r>
              <a:rPr lang="en-US" altLang="en-US" dirty="0"/>
              <a:t>Return on investment (ROI) is maximized </a:t>
            </a:r>
          </a:p>
          <a:p>
            <a:pPr lvl="2"/>
            <a:r>
              <a:rPr lang="en-US" altLang="en-US" dirty="0"/>
              <a:t>KM and knowledge management systems</a:t>
            </a:r>
          </a:p>
          <a:p>
            <a:pPr lvl="2"/>
            <a:r>
              <a:rPr lang="en-US" altLang="en-US" dirty="0"/>
              <a:t>Processes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6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6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en-US" dirty="0"/>
              <a:t>Enterprise Resource Planning (1 of 3)</a:t>
            </a:r>
          </a:p>
        </p:txBody>
      </p:sp>
      <p:sp>
        <p:nvSpPr>
          <p:cNvPr id="72707" name="Content Placeholder 2"/>
          <p:cNvSpPr>
            <a:spLocks noGrp="1"/>
          </p:cNvSpPr>
          <p:nvPr>
            <p:ph idx="1"/>
          </p:nvPr>
        </p:nvSpPr>
        <p:spPr/>
        <p:txBody>
          <a:bodyPr/>
          <a:lstStyle/>
          <a:p>
            <a:r>
              <a:rPr lang="en-US" altLang="en-US" dirty="0"/>
              <a:t>Enterprise resource planning (ERP): integrated system</a:t>
            </a:r>
          </a:p>
          <a:p>
            <a:pPr lvl="1"/>
            <a:r>
              <a:rPr lang="en-US" altLang="en-US" dirty="0"/>
              <a:t>Collects and processes data </a:t>
            </a:r>
          </a:p>
          <a:p>
            <a:pPr lvl="1"/>
            <a:r>
              <a:rPr lang="en-US" altLang="en-US" dirty="0"/>
              <a:t>Manages and coordinates resources, information, and functions </a:t>
            </a:r>
          </a:p>
          <a:p>
            <a:pPr lvl="1"/>
            <a:r>
              <a:rPr lang="en-US" altLang="en-US" dirty="0"/>
              <a:t>Includes hardware, software, procedures, and input from all functional areas</a:t>
            </a:r>
          </a:p>
          <a:p>
            <a:pPr lvl="1"/>
            <a:r>
              <a:rPr lang="en-US" altLang="en-US" dirty="0"/>
              <a:t>Systems use a unified database to store data for various functions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7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7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7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7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IN" altLang="en-US" dirty="0"/>
              <a:t>Supply Chain Management (1 of 4)</a:t>
            </a:r>
            <a:endParaRPr lang="en-US" altLang="en-US" dirty="0"/>
          </a:p>
        </p:txBody>
      </p:sp>
      <p:sp>
        <p:nvSpPr>
          <p:cNvPr id="19459" name="Content Placeholder 2"/>
          <p:cNvSpPr>
            <a:spLocks noGrp="1"/>
          </p:cNvSpPr>
          <p:nvPr>
            <p:ph idx="1"/>
          </p:nvPr>
        </p:nvSpPr>
        <p:spPr/>
        <p:txBody>
          <a:bodyPr/>
          <a:lstStyle/>
          <a:p>
            <a:r>
              <a:rPr lang="en-US" altLang="en-US" dirty="0"/>
              <a:t>Supply chain </a:t>
            </a:r>
          </a:p>
          <a:p>
            <a:pPr lvl="1"/>
            <a:r>
              <a:rPr lang="en-US" altLang="en-US" dirty="0"/>
              <a:t>Integrated network consisting of an organization, its suppliers, transportation companies, and brokers </a:t>
            </a:r>
          </a:p>
          <a:p>
            <a:pPr lvl="1"/>
            <a:r>
              <a:rPr lang="en-US" altLang="en-US" dirty="0"/>
              <a:t>Used to deliver goods and services to customers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2159789" y="436139"/>
            <a:ext cx="6916742" cy="983201"/>
          </a:xfrm>
        </p:spPr>
        <p:txBody>
          <a:bodyPr>
            <a:noAutofit/>
          </a:bodyPr>
          <a:lstStyle/>
          <a:p>
            <a:r>
              <a:rPr lang="en-US" altLang="en-US" dirty="0"/>
              <a:t>11.3	ERP Configuration</a:t>
            </a:r>
            <a:br>
              <a:rPr lang="en-US" altLang="en-US" dirty="0"/>
            </a:br>
            <a:r>
              <a:rPr lang="en-US" altLang="en-US" dirty="0"/>
              <a:t/>
            </a:r>
            <a:br>
              <a:rPr lang="en-US" altLang="en-US" dirty="0"/>
            </a:br>
            <a:endParaRPr lang="en-US" altLang="en-US" dirty="0"/>
          </a:p>
        </p:txBody>
      </p:sp>
      <p:pic>
        <p:nvPicPr>
          <p:cNvPr id="2" name="Picture 1" descr="This illustration depicts the configuration of an enterprise resource planning system. A central processing unit has been positioned at the center of the illustration, and it is labeled unified database. Ten elements are arranged around this database and are connected to the database via double-ended arrows. In a clockwise manner of appearance, these elements are labeled supply chain, manufacturing, human resources, C R M, purchasing, accounting, vendor integration, e-commerce, sales, and inventory management. " title="Exhibit 11.3 - ERP Configur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5877" y="1637794"/>
            <a:ext cx="4392245" cy="456979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1756460" y="433224"/>
            <a:ext cx="7105152" cy="983201"/>
          </a:xfrm>
        </p:spPr>
        <p:txBody>
          <a:bodyPr/>
          <a:lstStyle/>
          <a:p>
            <a:r>
              <a:rPr lang="en-US" altLang="en-US" dirty="0"/>
              <a:t> </a:t>
            </a:r>
            <a:r>
              <a:rPr lang="en-US" altLang="en-US" b="1" dirty="0"/>
              <a:t>11.1	ERP Components (1 of 2)</a:t>
            </a:r>
          </a:p>
        </p:txBody>
      </p:sp>
      <p:graphicFrame>
        <p:nvGraphicFramePr>
          <p:cNvPr id="5" name="Table 4" descr="This table provides information regarding E R P Components. It has two columns and seven rows. Row 1 contains column headers. The header of column 1 reads components, and the header of column 2 reads functions.&#10;In row 2, column 1 reads unified database and column 2 reads collects and analyzes relevant internal and external data and information needed by other functions.&#10;In row 3, column 1 reads inventory management and column 2 reads provides inventory status and inventory forecasts.&#10;In row 4, column 1 reads supply chain and column 2 reads provides information on supply chain members, including suppliers, manufacturing, distribution, and customers.&#10;In row 5, column 1 reads manufacturing and column 2 reads provides information on production costs and pricing.&#10;In row 6, column 1 reads human resources and column 2 reads provides information on assessing job candidates, scheduling and assigning employees, and predicting future personnel needs.&#10;In row 7, column 1 reads C R M and column 2 reads provides information on customers and their needs and preferences.&#10;" title="Table 1.1 - ERP Components "/>
          <p:cNvGraphicFramePr>
            <a:graphicFrameLocks noGrp="1"/>
          </p:cNvGraphicFramePr>
          <p:nvPr>
            <p:extLst>
              <p:ext uri="{D42A27DB-BD31-4B8C-83A1-F6EECF244321}">
                <p14:modId xmlns:p14="http://schemas.microsoft.com/office/powerpoint/2010/main" val="1463142609"/>
              </p:ext>
            </p:extLst>
          </p:nvPr>
        </p:nvGraphicFramePr>
        <p:xfrm>
          <a:off x="448235" y="1416425"/>
          <a:ext cx="8413377" cy="4663440"/>
        </p:xfrm>
        <a:graphic>
          <a:graphicData uri="http://schemas.openxmlformats.org/drawingml/2006/table">
            <a:tbl>
              <a:tblPr firstRow="1" bandRow="1">
                <a:tableStyleId>{91EBBBCC-DAD2-459C-BE2E-F6DE35CF9A28}</a:tableStyleId>
              </a:tblPr>
              <a:tblGrid>
                <a:gridCol w="2604247">
                  <a:extLst>
                    <a:ext uri="{9D8B030D-6E8A-4147-A177-3AD203B41FA5}">
                      <a16:colId xmlns:a16="http://schemas.microsoft.com/office/drawing/2014/main" xmlns="" val="20000"/>
                    </a:ext>
                  </a:extLst>
                </a:gridCol>
                <a:gridCol w="5809130">
                  <a:extLst>
                    <a:ext uri="{9D8B030D-6E8A-4147-A177-3AD203B41FA5}">
                      <a16:colId xmlns:a16="http://schemas.microsoft.com/office/drawing/2014/main" xmlns="" val="20001"/>
                    </a:ext>
                  </a:extLst>
                </a:gridCol>
              </a:tblGrid>
              <a:tr h="384669">
                <a:tc>
                  <a:txBody>
                    <a:bodyPr/>
                    <a:lstStyle/>
                    <a:p>
                      <a:pPr algn="ctr"/>
                      <a:r>
                        <a:rPr lang="en-US" sz="2400" baseline="0" dirty="0">
                          <a:solidFill>
                            <a:schemeClr val="bg1"/>
                          </a:solidFill>
                        </a:rPr>
                        <a:t>Components </a:t>
                      </a:r>
                    </a:p>
                  </a:txBody>
                  <a:tcPr anchor="ctr" anchorCtr="1">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gn="ctr"/>
                      <a:r>
                        <a:rPr lang="en-US" sz="2400" dirty="0">
                          <a:solidFill>
                            <a:schemeClr val="bg1"/>
                          </a:solidFill>
                        </a:rPr>
                        <a:t>Functions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xmlns="" val="10000"/>
                  </a:ext>
                </a:extLst>
              </a:tr>
              <a:tr h="331965">
                <a:tc>
                  <a:txBody>
                    <a:bodyPr/>
                    <a:lstStyle/>
                    <a:p>
                      <a:pPr algn="ctr"/>
                      <a:r>
                        <a:rPr lang="en-US" sz="2000" baseline="0" dirty="0">
                          <a:solidFill>
                            <a:schemeClr val="tx2"/>
                          </a:solidFill>
                        </a:rPr>
                        <a:t>Unified database </a:t>
                      </a:r>
                    </a:p>
                  </a:txBody>
                  <a:tcPr anchor="ctr" anchorCtr="1">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2000" dirty="0">
                          <a:solidFill>
                            <a:schemeClr val="tx2"/>
                          </a:solidFill>
                        </a:rPr>
                        <a:t>Collects and analyzes relevant internal and external data and information</a:t>
                      </a:r>
                      <a:r>
                        <a:rPr lang="en-US" sz="2000" baseline="0" dirty="0">
                          <a:solidFill>
                            <a:schemeClr val="tx2"/>
                          </a:solidFill>
                        </a:rPr>
                        <a:t> needed by other functions </a:t>
                      </a:r>
                      <a:endParaRPr lang="en-US" sz="200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01"/>
                  </a:ext>
                </a:extLst>
              </a:tr>
              <a:tr h="331965">
                <a:tc>
                  <a:txBody>
                    <a:bodyPr/>
                    <a:lstStyle/>
                    <a:p>
                      <a:pPr algn="ctr"/>
                      <a:r>
                        <a:rPr lang="en-US" sz="2000" dirty="0">
                          <a:solidFill>
                            <a:schemeClr val="tx2"/>
                          </a:solidFill>
                        </a:rPr>
                        <a:t>Inventory management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2000" dirty="0">
                          <a:solidFill>
                            <a:schemeClr val="tx2"/>
                          </a:solidFill>
                        </a:rPr>
                        <a:t>Provides</a:t>
                      </a:r>
                      <a:r>
                        <a:rPr lang="en-US" sz="2000" baseline="0" dirty="0">
                          <a:solidFill>
                            <a:schemeClr val="tx2"/>
                          </a:solidFill>
                        </a:rPr>
                        <a:t> inventory status and inventory forecasts </a:t>
                      </a:r>
                      <a:endParaRPr lang="en-US" sz="200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02"/>
                  </a:ext>
                </a:extLst>
              </a:tr>
              <a:tr h="331965">
                <a:tc>
                  <a:txBody>
                    <a:bodyPr/>
                    <a:lstStyle/>
                    <a:p>
                      <a:pPr algn="ctr"/>
                      <a:r>
                        <a:rPr lang="en-US" sz="2000" dirty="0">
                          <a:solidFill>
                            <a:schemeClr val="tx2"/>
                          </a:solidFill>
                        </a:rPr>
                        <a:t>Supply chain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2000" dirty="0">
                          <a:solidFill>
                            <a:schemeClr val="tx2"/>
                          </a:solidFill>
                        </a:rPr>
                        <a:t>Provides information on supply chain members, including</a:t>
                      </a:r>
                      <a:r>
                        <a:rPr lang="en-US" sz="2000" baseline="0" dirty="0">
                          <a:solidFill>
                            <a:schemeClr val="tx2"/>
                          </a:solidFill>
                        </a:rPr>
                        <a:t> suppliers, manufacturing, distribution, and customers </a:t>
                      </a:r>
                      <a:endParaRPr lang="en-US" sz="200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03"/>
                  </a:ext>
                </a:extLst>
              </a:tr>
              <a:tr h="331965">
                <a:tc>
                  <a:txBody>
                    <a:bodyPr/>
                    <a:lstStyle/>
                    <a:p>
                      <a:pPr algn="ctr"/>
                      <a:r>
                        <a:rPr lang="en-US" sz="2000" dirty="0">
                          <a:solidFill>
                            <a:schemeClr val="tx2"/>
                          </a:solidFill>
                        </a:rPr>
                        <a:t>Manufacturing</a:t>
                      </a:r>
                      <a:r>
                        <a:rPr lang="en-US" sz="2000" baseline="0" dirty="0">
                          <a:solidFill>
                            <a:schemeClr val="tx2"/>
                          </a:solidFill>
                        </a:rPr>
                        <a:t> </a:t>
                      </a:r>
                      <a:endParaRPr lang="en-US" sz="200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2000" dirty="0">
                          <a:solidFill>
                            <a:schemeClr val="tx2"/>
                          </a:solidFill>
                        </a:rPr>
                        <a:t>Provides information on production costs and pricing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04"/>
                  </a:ext>
                </a:extLst>
              </a:tr>
              <a:tr h="331965">
                <a:tc>
                  <a:txBody>
                    <a:bodyPr/>
                    <a:lstStyle/>
                    <a:p>
                      <a:pPr algn="ctr"/>
                      <a:r>
                        <a:rPr lang="en-US" sz="2000" dirty="0">
                          <a:solidFill>
                            <a:schemeClr val="tx2"/>
                          </a:solidFill>
                        </a:rPr>
                        <a:t>Human resources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2000" dirty="0">
                          <a:solidFill>
                            <a:schemeClr val="tx2"/>
                          </a:solidFill>
                        </a:rPr>
                        <a:t>Provides information on assessing job candidates, scheduling and assigning employees, and predicting</a:t>
                      </a:r>
                      <a:r>
                        <a:rPr lang="en-US" sz="2000" baseline="0" dirty="0">
                          <a:solidFill>
                            <a:schemeClr val="tx2"/>
                          </a:solidFill>
                        </a:rPr>
                        <a:t> future personnel needs </a:t>
                      </a:r>
                      <a:endParaRPr lang="en-US" sz="200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05"/>
                  </a:ext>
                </a:extLst>
              </a:tr>
              <a:tr h="331965">
                <a:tc>
                  <a:txBody>
                    <a:bodyPr/>
                    <a:lstStyle/>
                    <a:p>
                      <a:pPr algn="ctr"/>
                      <a:r>
                        <a:rPr lang="en-US" sz="2000" baseline="0" dirty="0">
                          <a:solidFill>
                            <a:schemeClr val="tx2"/>
                          </a:solidFill>
                        </a:rPr>
                        <a:t>CRM </a:t>
                      </a:r>
                    </a:p>
                  </a:txBody>
                  <a:tcPr anchor="ctr" anchorCtr="1">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2000" dirty="0">
                          <a:solidFill>
                            <a:schemeClr val="tx2"/>
                          </a:solidFill>
                        </a:rPr>
                        <a:t>Provides</a:t>
                      </a:r>
                      <a:r>
                        <a:rPr lang="en-US" sz="2000" baseline="0" dirty="0">
                          <a:solidFill>
                            <a:schemeClr val="tx2"/>
                          </a:solidFill>
                        </a:rPr>
                        <a:t> information on customers and their needs and preferences </a:t>
                      </a:r>
                      <a:endParaRPr lang="en-US" sz="200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1756460" y="428741"/>
            <a:ext cx="7105152" cy="983201"/>
          </a:xfrm>
        </p:spPr>
        <p:txBody>
          <a:bodyPr/>
          <a:lstStyle/>
          <a:p>
            <a:r>
              <a:rPr lang="en-US" altLang="en-US" dirty="0"/>
              <a:t> </a:t>
            </a:r>
            <a:r>
              <a:rPr lang="en-US" altLang="en-US" b="1" dirty="0"/>
              <a:t>11.1	ERP Components (2 of 2)</a:t>
            </a:r>
          </a:p>
        </p:txBody>
      </p:sp>
      <p:graphicFrame>
        <p:nvGraphicFramePr>
          <p:cNvPr id="5" name="Table 4" descr="This table provides information regarding E R P Components. It has two columns and six rows. Row 1 contains column headers. The header of column 1 reads components, and the header of column 2 reads functions.&#10;In row 2, column 1 reads purchasing and column 2 reads provides information related to the purchasing function, including e-procurement.&#10;In row 3, column 1 reads accounting and column 2 reads tracks financial information, such as budget allocations and debits and credits.&#10;In row 4, column 1 reads vendor integration and column 2 reads integrates information for vendors, such as offering automated downloads of data on product pricing, specifications, and availability.&#10;In row 5, column 1 reads e-commerce and column 2 reads provides B2C information related to order status and B2B information related to suppliers and business partners.&#10;In row 6, column 1 reads sales and column 2 reads provides information on sales and marketing." title="Table 1.1 - ERP Components (continued)"/>
          <p:cNvGraphicFramePr>
            <a:graphicFrameLocks noGrp="1"/>
          </p:cNvGraphicFramePr>
          <p:nvPr>
            <p:extLst>
              <p:ext uri="{D42A27DB-BD31-4B8C-83A1-F6EECF244321}">
                <p14:modId xmlns:p14="http://schemas.microsoft.com/office/powerpoint/2010/main" val="3567974111"/>
              </p:ext>
            </p:extLst>
          </p:nvPr>
        </p:nvGraphicFramePr>
        <p:xfrm>
          <a:off x="448235" y="1537448"/>
          <a:ext cx="8413377" cy="4267200"/>
        </p:xfrm>
        <a:graphic>
          <a:graphicData uri="http://schemas.openxmlformats.org/drawingml/2006/table">
            <a:tbl>
              <a:tblPr firstRow="1" bandRow="1">
                <a:tableStyleId>{91EBBBCC-DAD2-459C-BE2E-F6DE35CF9A28}</a:tableStyleId>
              </a:tblPr>
              <a:tblGrid>
                <a:gridCol w="2580103">
                  <a:extLst>
                    <a:ext uri="{9D8B030D-6E8A-4147-A177-3AD203B41FA5}">
                      <a16:colId xmlns:a16="http://schemas.microsoft.com/office/drawing/2014/main" xmlns="" val="20000"/>
                    </a:ext>
                  </a:extLst>
                </a:gridCol>
                <a:gridCol w="5833274">
                  <a:extLst>
                    <a:ext uri="{9D8B030D-6E8A-4147-A177-3AD203B41FA5}">
                      <a16:colId xmlns:a16="http://schemas.microsoft.com/office/drawing/2014/main" xmlns="" val="20001"/>
                    </a:ext>
                  </a:extLst>
                </a:gridCol>
              </a:tblGrid>
              <a:tr h="384669">
                <a:tc>
                  <a:txBody>
                    <a:bodyPr/>
                    <a:lstStyle/>
                    <a:p>
                      <a:pPr algn="ctr"/>
                      <a:r>
                        <a:rPr lang="en-US" sz="2400" baseline="0" dirty="0">
                          <a:solidFill>
                            <a:schemeClr val="bg1"/>
                          </a:solidFill>
                        </a:rPr>
                        <a:t>Components </a:t>
                      </a:r>
                    </a:p>
                  </a:txBody>
                  <a:tcPr anchor="ctr" anchorCtr="1">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gn="ctr"/>
                      <a:r>
                        <a:rPr lang="en-US" sz="2400" dirty="0">
                          <a:solidFill>
                            <a:schemeClr val="bg1"/>
                          </a:solidFill>
                        </a:rPr>
                        <a:t>Functions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xmlns="" val="10000"/>
                  </a:ext>
                </a:extLst>
              </a:tr>
              <a:tr h="331965">
                <a:tc>
                  <a:txBody>
                    <a:bodyPr/>
                    <a:lstStyle/>
                    <a:p>
                      <a:pPr algn="ctr"/>
                      <a:r>
                        <a:rPr lang="en-US" sz="2000" dirty="0">
                          <a:solidFill>
                            <a:schemeClr val="tx2"/>
                          </a:solidFill>
                        </a:rPr>
                        <a:t>Purchasing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2000" dirty="0">
                          <a:solidFill>
                            <a:schemeClr val="tx2"/>
                          </a:solidFill>
                        </a:rPr>
                        <a:t>Provides information related to the</a:t>
                      </a:r>
                      <a:r>
                        <a:rPr lang="en-US" sz="2000" baseline="0" dirty="0">
                          <a:solidFill>
                            <a:schemeClr val="tx2"/>
                          </a:solidFill>
                        </a:rPr>
                        <a:t> purchasing function, including e-procurement </a:t>
                      </a:r>
                      <a:endParaRPr lang="en-US" sz="200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01"/>
                  </a:ext>
                </a:extLst>
              </a:tr>
              <a:tr h="331965">
                <a:tc>
                  <a:txBody>
                    <a:bodyPr/>
                    <a:lstStyle/>
                    <a:p>
                      <a:pPr algn="ctr"/>
                      <a:r>
                        <a:rPr lang="en-US" sz="2000" dirty="0">
                          <a:solidFill>
                            <a:schemeClr val="tx2"/>
                          </a:solidFill>
                        </a:rPr>
                        <a:t>Accounting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2000" dirty="0">
                          <a:solidFill>
                            <a:schemeClr val="tx2"/>
                          </a:solidFill>
                        </a:rPr>
                        <a:t>Tracks financial information, such as budget allocations and debits</a:t>
                      </a:r>
                      <a:r>
                        <a:rPr lang="en-US" sz="2000" baseline="0" dirty="0">
                          <a:solidFill>
                            <a:schemeClr val="tx2"/>
                          </a:solidFill>
                        </a:rPr>
                        <a:t> and credits </a:t>
                      </a:r>
                      <a:endParaRPr lang="en-US" sz="200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02"/>
                  </a:ext>
                </a:extLst>
              </a:tr>
              <a:tr h="331965">
                <a:tc>
                  <a:txBody>
                    <a:bodyPr/>
                    <a:lstStyle/>
                    <a:p>
                      <a:pPr algn="ctr"/>
                      <a:r>
                        <a:rPr lang="en-US" sz="2000" dirty="0">
                          <a:solidFill>
                            <a:schemeClr val="tx2"/>
                          </a:solidFill>
                        </a:rPr>
                        <a:t>Vendor integration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2000" dirty="0">
                          <a:solidFill>
                            <a:schemeClr val="tx2"/>
                          </a:solidFill>
                        </a:rPr>
                        <a:t>Integrates</a:t>
                      </a:r>
                      <a:r>
                        <a:rPr lang="en-US" sz="2000" baseline="0" dirty="0">
                          <a:solidFill>
                            <a:schemeClr val="tx2"/>
                          </a:solidFill>
                        </a:rPr>
                        <a:t> information for vendors, such as offering automated downloads of data on product pricing, specifications, and availability </a:t>
                      </a:r>
                      <a:endParaRPr lang="en-US" sz="200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03"/>
                  </a:ext>
                </a:extLst>
              </a:tr>
              <a:tr h="331965">
                <a:tc>
                  <a:txBody>
                    <a:bodyPr/>
                    <a:lstStyle/>
                    <a:p>
                      <a:pPr algn="ctr"/>
                      <a:r>
                        <a:rPr lang="en-US" sz="2000" dirty="0">
                          <a:solidFill>
                            <a:schemeClr val="tx2"/>
                          </a:solidFill>
                        </a:rPr>
                        <a:t>E-commerce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2000" dirty="0">
                          <a:solidFill>
                            <a:schemeClr val="tx2"/>
                          </a:solidFill>
                        </a:rPr>
                        <a:t>Provides B2C information related to order status and B2B information related to suppliers and business partners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04"/>
                  </a:ext>
                </a:extLst>
              </a:tr>
              <a:tr h="331965">
                <a:tc>
                  <a:txBody>
                    <a:bodyPr/>
                    <a:lstStyle/>
                    <a:p>
                      <a:pPr algn="ctr"/>
                      <a:r>
                        <a:rPr lang="en-US" sz="2000" dirty="0">
                          <a:solidFill>
                            <a:schemeClr val="tx2"/>
                          </a:solidFill>
                        </a:rPr>
                        <a:t>Sales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2000" dirty="0">
                          <a:solidFill>
                            <a:schemeClr val="tx2"/>
                          </a:solidFill>
                        </a:rPr>
                        <a:t>Provides information on sales and marketing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57657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C0801B-B557-444F-99E8-9C11AFB5EF3B}"/>
              </a:ext>
            </a:extLst>
          </p:cNvPr>
          <p:cNvSpPr>
            <a:spLocks noGrp="1"/>
          </p:cNvSpPr>
          <p:nvPr>
            <p:ph type="title"/>
          </p:nvPr>
        </p:nvSpPr>
        <p:spPr/>
        <p:txBody>
          <a:bodyPr/>
          <a:lstStyle/>
          <a:p>
            <a:r>
              <a:rPr lang="en-US" dirty="0"/>
              <a:t>Enterprise Resource Planning (2 of 3)</a:t>
            </a:r>
          </a:p>
        </p:txBody>
      </p:sp>
      <p:sp>
        <p:nvSpPr>
          <p:cNvPr id="3" name="Content Placeholder 2">
            <a:extLst>
              <a:ext uri="{FF2B5EF4-FFF2-40B4-BE49-F238E27FC236}">
                <a16:creationId xmlns:a16="http://schemas.microsoft.com/office/drawing/2014/main" xmlns="" id="{67E1A66B-8D12-4D46-B36D-546E43AC8898}"/>
              </a:ext>
            </a:extLst>
          </p:cNvPr>
          <p:cNvSpPr>
            <a:spLocks noGrp="1"/>
          </p:cNvSpPr>
          <p:nvPr>
            <p:ph idx="1"/>
          </p:nvPr>
        </p:nvSpPr>
        <p:spPr/>
        <p:txBody>
          <a:bodyPr/>
          <a:lstStyle/>
          <a:p>
            <a:r>
              <a:rPr lang="en-US" dirty="0"/>
              <a:t>Benefits of a well-designed ERP system </a:t>
            </a:r>
          </a:p>
          <a:p>
            <a:pPr lvl="1"/>
            <a:r>
              <a:rPr lang="en-US" dirty="0"/>
              <a:t>Increased availability and timeliness of integrated information </a:t>
            </a:r>
            <a:endParaRPr lang="en-IN" dirty="0"/>
          </a:p>
          <a:p>
            <a:pPr lvl="1"/>
            <a:r>
              <a:rPr lang="en-US" dirty="0"/>
              <a:t>Increased data accuracy and response time </a:t>
            </a:r>
          </a:p>
          <a:p>
            <a:pPr lvl="1"/>
            <a:r>
              <a:rPr lang="en-US" dirty="0"/>
              <a:t>Improved customer and employee satisfaction, planning and scheduling, supplier relationship, and reliability of information </a:t>
            </a:r>
          </a:p>
          <a:p>
            <a:pPr lvl="1"/>
            <a:r>
              <a:rPr lang="en-US" dirty="0"/>
              <a:t>Reduced inventory costs, labor costs, and order-to-fulfillment time </a:t>
            </a:r>
          </a:p>
          <a:p>
            <a:pPr lvl="1"/>
            <a:endParaRPr lang="en-US" dirty="0"/>
          </a:p>
        </p:txBody>
      </p:sp>
    </p:spTree>
    <p:extLst>
      <p:ext uri="{BB962C8B-B14F-4D97-AF65-F5344CB8AC3E}">
        <p14:creationId xmlns:p14="http://schemas.microsoft.com/office/powerpoint/2010/main" val="1167111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4"/>
          <p:cNvSpPr>
            <a:spLocks noGrp="1"/>
          </p:cNvSpPr>
          <p:nvPr>
            <p:ph type="title"/>
          </p:nvPr>
        </p:nvSpPr>
        <p:spPr/>
        <p:txBody>
          <a:bodyPr/>
          <a:lstStyle/>
          <a:p>
            <a:r>
              <a:rPr lang="en-US" altLang="en-US" dirty="0"/>
              <a:t>Enterprise Resource Planning (3 of 3)</a:t>
            </a:r>
          </a:p>
        </p:txBody>
      </p:sp>
      <p:sp>
        <p:nvSpPr>
          <p:cNvPr id="82947" name="Content Placeholder 4"/>
          <p:cNvSpPr>
            <a:spLocks noGrp="1"/>
          </p:cNvSpPr>
          <p:nvPr>
            <p:ph idx="1"/>
          </p:nvPr>
        </p:nvSpPr>
        <p:spPr/>
        <p:txBody>
          <a:bodyPr/>
          <a:lstStyle/>
          <a:p>
            <a:r>
              <a:rPr lang="en-US" altLang="en-US" dirty="0"/>
              <a:t>Drawbacks</a:t>
            </a:r>
          </a:p>
          <a:p>
            <a:pPr lvl="1"/>
            <a:r>
              <a:rPr lang="en-US" altLang="en-US" dirty="0"/>
              <a:t>High cost</a:t>
            </a:r>
          </a:p>
          <a:p>
            <a:pPr lvl="1"/>
            <a:r>
              <a:rPr lang="en-US" altLang="en-US" dirty="0"/>
              <a:t>Difficulties in installation</a:t>
            </a:r>
          </a:p>
          <a:p>
            <a:pPr lvl="1"/>
            <a:r>
              <a:rPr lang="en-US" altLang="en-US" dirty="0"/>
              <a:t>Need for extensive training</a:t>
            </a:r>
          </a:p>
          <a:p>
            <a:pPr lvl="1"/>
            <a:r>
              <a:rPr lang="en-US" altLang="en-US" dirty="0"/>
              <a:t>Compatibility problems with legacy systems</a:t>
            </a:r>
          </a:p>
          <a:p>
            <a:r>
              <a:rPr lang="en-US" altLang="en-US" dirty="0"/>
              <a:t>Available as modules so organizations can purchase only required components</a:t>
            </a:r>
          </a:p>
          <a:p>
            <a:pPr lvl="1"/>
            <a:r>
              <a:rPr lang="en-US" altLang="en-US" dirty="0"/>
              <a:t>Keeps costs down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9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9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9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9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9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29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5A8213-7EFC-4826-9F93-94E93E0190E6}"/>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xmlns="" id="{0EF47BF7-FF2B-4BBE-A990-01A5FCEE6104}"/>
              </a:ext>
            </a:extLst>
          </p:cNvPr>
          <p:cNvSpPr>
            <a:spLocks noGrp="1"/>
          </p:cNvSpPr>
          <p:nvPr>
            <p:ph idx="1"/>
          </p:nvPr>
        </p:nvSpPr>
        <p:spPr/>
        <p:txBody>
          <a:bodyPr/>
          <a:lstStyle/>
          <a:p>
            <a:r>
              <a:rPr lang="en-US" dirty="0"/>
              <a:t>Supply chains exist in both service and manufacturing organizations</a:t>
            </a:r>
          </a:p>
          <a:p>
            <a:pPr lvl="1"/>
            <a:r>
              <a:rPr lang="en-US" dirty="0"/>
              <a:t>CRM systems help organizations make better use of data and knowledge to understand their customers</a:t>
            </a:r>
          </a:p>
          <a:p>
            <a:pPr lvl="1"/>
            <a:r>
              <a:rPr lang="en-US" dirty="0"/>
              <a:t>KM systems are used to improve efficiency of CRM systems </a:t>
            </a:r>
          </a:p>
          <a:p>
            <a:pPr lvl="1"/>
            <a:r>
              <a:rPr lang="en-US" dirty="0"/>
              <a:t>ERP systems use a unified database to store data for various functions</a:t>
            </a:r>
          </a:p>
          <a:p>
            <a:endParaRPr lang="en-US" dirty="0"/>
          </a:p>
        </p:txBody>
      </p:sp>
    </p:spTree>
    <p:extLst>
      <p:ext uri="{BB962C8B-B14F-4D97-AF65-F5344CB8AC3E}">
        <p14:creationId xmlns:p14="http://schemas.microsoft.com/office/powerpoint/2010/main" val="4178254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2047354" y="423279"/>
            <a:ext cx="6916742" cy="983201"/>
          </a:xfrm>
        </p:spPr>
        <p:txBody>
          <a:bodyPr>
            <a:noAutofit/>
          </a:bodyPr>
          <a:lstStyle/>
          <a:p>
            <a:r>
              <a:rPr lang="en-US" altLang="en-US" dirty="0">
                <a:effectLst/>
              </a:rPr>
              <a:t>11.1	Supply Chain Configuration</a:t>
            </a:r>
          </a:p>
        </p:txBody>
      </p:sp>
      <p:pic>
        <p:nvPicPr>
          <p:cNvPr id="2" name="Picture 1" descr="This image depicts the configuration of a simple supply chain. It consists of six elements connected via a curved arrow, which shows the flow of materials in a supply chain. The first element is a tower, and it is labeled raw materials. The second element is a warehouse, and it is labeled supplier. The third element is a factory, and it is labeled manufacturing. The fourth element is a truck, and it is labeled distribution. The fifth element is a shop, and it is labeled retailer. The sixth element depicts three human silhouettes, and it is labeled consumer." title="Exhibit 11.1 - Supply Chain Configur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271" y="1655157"/>
            <a:ext cx="7957457" cy="462207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6"/>
          <p:cNvSpPr>
            <a:spLocks noGrp="1"/>
          </p:cNvSpPr>
          <p:nvPr>
            <p:ph type="title"/>
          </p:nvPr>
        </p:nvSpPr>
        <p:spPr/>
        <p:txBody>
          <a:bodyPr/>
          <a:lstStyle/>
          <a:p>
            <a:r>
              <a:rPr lang="en-US" altLang="en-US" dirty="0"/>
              <a:t>Supply Chain Management (2 of 4)</a:t>
            </a:r>
          </a:p>
        </p:txBody>
      </p:sp>
      <p:sp>
        <p:nvSpPr>
          <p:cNvPr id="23555" name="Content Placeholder 4"/>
          <p:cNvSpPr>
            <a:spLocks noGrp="1"/>
          </p:cNvSpPr>
          <p:nvPr>
            <p:ph idx="1"/>
          </p:nvPr>
        </p:nvSpPr>
        <p:spPr/>
        <p:txBody>
          <a:bodyPr/>
          <a:lstStyle/>
          <a:p>
            <a:r>
              <a:rPr lang="en-US" altLang="en-US" dirty="0"/>
              <a:t>Supply chain management (SCM)</a:t>
            </a:r>
          </a:p>
          <a:p>
            <a:pPr lvl="1"/>
            <a:r>
              <a:rPr lang="en-US" altLang="en-US" dirty="0"/>
              <a:t>Process of working with suppliers and other partners in the supply chain</a:t>
            </a:r>
          </a:p>
          <a:p>
            <a:pPr lvl="2"/>
            <a:r>
              <a:rPr lang="en-US" altLang="en-US" dirty="0"/>
              <a:t>Aim is to improve procedures for delivering products and services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6"/>
          <p:cNvSpPr>
            <a:spLocks noGrp="1"/>
          </p:cNvSpPr>
          <p:nvPr>
            <p:ph type="title"/>
          </p:nvPr>
        </p:nvSpPr>
        <p:spPr/>
        <p:txBody>
          <a:bodyPr/>
          <a:lstStyle/>
          <a:p>
            <a:r>
              <a:rPr lang="en-US" altLang="en-US" dirty="0"/>
              <a:t>Supply Chain Management (3 of 4)</a:t>
            </a:r>
          </a:p>
        </p:txBody>
      </p:sp>
      <p:sp>
        <p:nvSpPr>
          <p:cNvPr id="23555" name="Content Placeholder 4"/>
          <p:cNvSpPr>
            <a:spLocks noGrp="1"/>
          </p:cNvSpPr>
          <p:nvPr>
            <p:ph idx="1"/>
          </p:nvPr>
        </p:nvSpPr>
        <p:spPr/>
        <p:txBody>
          <a:bodyPr/>
          <a:lstStyle/>
          <a:p>
            <a:r>
              <a:rPr lang="en-US" altLang="en-US" dirty="0"/>
              <a:t>SCM coordinates several functions</a:t>
            </a:r>
          </a:p>
          <a:p>
            <a:pPr lvl="2"/>
            <a:r>
              <a:rPr lang="en-US" altLang="en-US" dirty="0"/>
              <a:t>Procuring materials</a:t>
            </a:r>
          </a:p>
          <a:p>
            <a:pPr lvl="2"/>
            <a:r>
              <a:rPr lang="en-US" altLang="en-US" dirty="0"/>
              <a:t>Transforming materials into intermediate and finished products or services </a:t>
            </a:r>
          </a:p>
          <a:p>
            <a:pPr lvl="2"/>
            <a:r>
              <a:rPr lang="en-US" altLang="en-US" dirty="0"/>
              <a:t>Distributing finished goods to customers</a:t>
            </a:r>
          </a:p>
          <a:p>
            <a:r>
              <a:rPr lang="en-US" altLang="en-US" dirty="0"/>
              <a:t>Communication in a firm’s SCM system </a:t>
            </a:r>
          </a:p>
          <a:p>
            <a:pPr lvl="2"/>
            <a:r>
              <a:rPr lang="en-US" altLang="en-US" dirty="0"/>
              <a:t>Takes place among product flow, information flow, and finances flow</a:t>
            </a:r>
          </a:p>
          <a:p>
            <a:pPr lvl="2"/>
            <a:endParaRPr lang="en-US" altLang="en-US" dirty="0"/>
          </a:p>
        </p:txBody>
      </p:sp>
    </p:spTree>
    <p:extLst>
      <p:ext uri="{BB962C8B-B14F-4D97-AF65-F5344CB8AC3E}">
        <p14:creationId xmlns:p14="http://schemas.microsoft.com/office/powerpoint/2010/main" val="225297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4"/>
          <p:cNvSpPr>
            <a:spLocks noGrp="1"/>
          </p:cNvSpPr>
          <p:nvPr>
            <p:ph type="title"/>
          </p:nvPr>
        </p:nvSpPr>
        <p:spPr/>
        <p:txBody>
          <a:bodyPr>
            <a:noAutofit/>
          </a:bodyPr>
          <a:lstStyle/>
          <a:p>
            <a:r>
              <a:rPr lang="en-US" altLang="en-US" dirty="0"/>
              <a:t>Supply Chain Management (4 of 4)</a:t>
            </a:r>
            <a:endParaRPr lang="en-US" altLang="en-US" sz="2000" dirty="0"/>
          </a:p>
        </p:txBody>
      </p:sp>
      <p:sp>
        <p:nvSpPr>
          <p:cNvPr id="25603" name="Content Placeholder 2"/>
          <p:cNvSpPr>
            <a:spLocks noGrp="1"/>
          </p:cNvSpPr>
          <p:nvPr>
            <p:ph idx="1"/>
          </p:nvPr>
        </p:nvSpPr>
        <p:spPr/>
        <p:txBody>
          <a:bodyPr/>
          <a:lstStyle/>
          <a:p>
            <a:r>
              <a:rPr lang="en-US" altLang="en-US" dirty="0"/>
              <a:t>Key decisions in SCM related to manufacturing </a:t>
            </a:r>
          </a:p>
          <a:p>
            <a:pPr lvl="1"/>
            <a:r>
              <a:rPr lang="en-US" altLang="en-US" dirty="0"/>
              <a:t>Location, inventory, production, and transportation</a:t>
            </a:r>
          </a:p>
          <a:p>
            <a:r>
              <a:rPr lang="en-US" altLang="en-US" dirty="0"/>
              <a:t>Green logistics and green SCM</a:t>
            </a:r>
          </a:p>
          <a:p>
            <a:pPr lvl="1"/>
            <a:r>
              <a:rPr lang="en-US" altLang="en-US" dirty="0"/>
              <a:t>Growing trend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447F98-44DE-46B8-BC9D-D3BAC8106C83}"/>
              </a:ext>
            </a:extLst>
          </p:cNvPr>
          <p:cNvSpPr>
            <a:spLocks noGrp="1"/>
          </p:cNvSpPr>
          <p:nvPr>
            <p:ph type="title"/>
          </p:nvPr>
        </p:nvSpPr>
        <p:spPr/>
        <p:txBody>
          <a:bodyPr/>
          <a:lstStyle/>
          <a:p>
            <a:r>
              <a:rPr lang="en-US" dirty="0"/>
              <a:t>SCM Technologies </a:t>
            </a:r>
          </a:p>
        </p:txBody>
      </p:sp>
      <p:sp>
        <p:nvSpPr>
          <p:cNvPr id="3" name="Content Placeholder 2">
            <a:extLst>
              <a:ext uri="{FF2B5EF4-FFF2-40B4-BE49-F238E27FC236}">
                <a16:creationId xmlns:a16="http://schemas.microsoft.com/office/drawing/2014/main" xmlns="" id="{9E208FE6-B153-4649-8996-3BC9E16E57F8}"/>
              </a:ext>
            </a:extLst>
          </p:cNvPr>
          <p:cNvSpPr>
            <a:spLocks noGrp="1"/>
          </p:cNvSpPr>
          <p:nvPr>
            <p:ph idx="1"/>
          </p:nvPr>
        </p:nvSpPr>
        <p:spPr/>
        <p:txBody>
          <a:bodyPr/>
          <a:lstStyle/>
          <a:p>
            <a:r>
              <a:rPr lang="en-US" dirty="0"/>
              <a:t>Major roles in implementing an SCM system</a:t>
            </a:r>
          </a:p>
          <a:p>
            <a:pPr lvl="1"/>
            <a:r>
              <a:rPr lang="en-US" dirty="0"/>
              <a:t>Information technologies</a:t>
            </a:r>
          </a:p>
          <a:p>
            <a:pPr lvl="1"/>
            <a:r>
              <a:rPr lang="en-US" dirty="0"/>
              <a:t>The Internet </a:t>
            </a:r>
          </a:p>
          <a:p>
            <a:pPr lvl="1"/>
            <a:endParaRPr lang="en-US" dirty="0"/>
          </a:p>
        </p:txBody>
      </p:sp>
    </p:spTree>
    <p:extLst>
      <p:ext uri="{BB962C8B-B14F-4D97-AF65-F5344CB8AC3E}">
        <p14:creationId xmlns:p14="http://schemas.microsoft.com/office/powerpoint/2010/main" val="515479840"/>
      </p:ext>
    </p:extLst>
  </p:cSld>
  <p:clrMapOvr>
    <a:masterClrMapping/>
  </p:clrMapOvr>
</p:sld>
</file>

<file path=ppt/theme/theme1.xml><?xml version="1.0" encoding="utf-8"?>
<a:theme xmlns:a="http://schemas.openxmlformats.org/drawingml/2006/main" name="3_Office Theme">
  <a:themeElements>
    <a:clrScheme name="Custom 1">
      <a:dk1>
        <a:srgbClr val="618097"/>
      </a:dk1>
      <a:lt1>
        <a:srgbClr val="FFFFFF"/>
      </a:lt1>
      <a:dk2>
        <a:srgbClr val="000000"/>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1753</Words>
  <Application>Microsoft Office PowerPoint</Application>
  <PresentationFormat>On-screen Show (4:3)</PresentationFormat>
  <Paragraphs>295</Paragraphs>
  <Slides>46</Slides>
  <Notes>34</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3_Office Theme</vt:lpstr>
      <vt:lpstr>PowerPoint Presentation</vt:lpstr>
      <vt:lpstr>Learning Objectives </vt:lpstr>
      <vt:lpstr>Introduction </vt:lpstr>
      <vt:lpstr>Supply Chain Management (1 of 4)</vt:lpstr>
      <vt:lpstr>11.1 Supply Chain Configuration</vt:lpstr>
      <vt:lpstr>Supply Chain Management (2 of 4)</vt:lpstr>
      <vt:lpstr>Supply Chain Management (3 of 4)</vt:lpstr>
      <vt:lpstr>Supply Chain Management (4 of 4)</vt:lpstr>
      <vt:lpstr>SCM Technologies </vt:lpstr>
      <vt:lpstr>Electronic Data Interchange (1 of 2)</vt:lpstr>
      <vt:lpstr>Electronic Data Interchange (2 of 2)</vt:lpstr>
      <vt:lpstr>Internet-Enabled SCM </vt:lpstr>
      <vt:lpstr>E-Marketplaces (1 of 2)</vt:lpstr>
      <vt:lpstr>E-Marketplaces (2 of 2)</vt:lpstr>
      <vt:lpstr>Online Auctions </vt:lpstr>
      <vt:lpstr>Collaborative Planning, Forecasting, and Replenishment (1 of 2)</vt:lpstr>
      <vt:lpstr>Collaborative Planning, Forecasting, and Replenishment (2 of 2)</vt:lpstr>
      <vt:lpstr>11.2 CPFR Process</vt:lpstr>
      <vt:lpstr>3D Printing</vt:lpstr>
      <vt:lpstr>Drones </vt:lpstr>
      <vt:lpstr>Internet of Things (IoTs) (1 of 2)</vt:lpstr>
      <vt:lpstr>Internet of Things (IoTs) (2 of 2)</vt:lpstr>
      <vt:lpstr>Customer Relationship Management (1 of 3)</vt:lpstr>
      <vt:lpstr>Customer Relationship Management (2 of 3)</vt:lpstr>
      <vt:lpstr>Customer Relationship Management (3 of 3)</vt:lpstr>
      <vt:lpstr>CRM Applications (1 of 2)</vt:lpstr>
      <vt:lpstr>CRM Applications (2 of 2)</vt:lpstr>
      <vt:lpstr>Personalization Technology (1 of 5)</vt:lpstr>
      <vt:lpstr>Personalization Technology (2 of 5)</vt:lpstr>
      <vt:lpstr>Personalization Technology (3 of 5)</vt:lpstr>
      <vt:lpstr>Personalization Technology (4 of 5)</vt:lpstr>
      <vt:lpstr>Personalization Technology (5 of 5)</vt:lpstr>
      <vt:lpstr>Knowledge Management (1 of 6)</vt:lpstr>
      <vt:lpstr>Knowledge Management (2 of 6)</vt:lpstr>
      <vt:lpstr>Knowledge Management (3 of 6)</vt:lpstr>
      <vt:lpstr>Knowledge Management (4 of 6)</vt:lpstr>
      <vt:lpstr>Knowledge Management (5 of 6)</vt:lpstr>
      <vt:lpstr>Knowledge Management (6 of 6)</vt:lpstr>
      <vt:lpstr>Enterprise Resource Planning (1 of 3)</vt:lpstr>
      <vt:lpstr>11.3 ERP Configuration  </vt:lpstr>
      <vt:lpstr> 11.1 ERP Components (1 of 2)</vt:lpstr>
      <vt:lpstr> 11.1 ERP Components (2 of 2)</vt:lpstr>
      <vt:lpstr>Enterprise Resource Planning (2 of 3)</vt:lpstr>
      <vt:lpstr>Enterprise Resource Planning (3 of 3)</vt:lpstr>
      <vt:lpstr>Summary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2018-07-13T17:19:34Z</dcterms:created>
  <dcterms:modified xsi:type="dcterms:W3CDTF">2018-07-14T17:35:00Z</dcterms:modified>
</cp:coreProperties>
</file>